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7"/>
  </p:notesMasterIdLst>
  <p:sldIdLst>
    <p:sldId id="256" r:id="rId3"/>
    <p:sldId id="260" r:id="rId4"/>
    <p:sldId id="259" r:id="rId5"/>
    <p:sldId id="261" r:id="rId6"/>
    <p:sldId id="263" r:id="rId7"/>
    <p:sldId id="264" r:id="rId8"/>
    <p:sldId id="265" r:id="rId9"/>
    <p:sldId id="267" r:id="rId10"/>
    <p:sldId id="272" r:id="rId11"/>
    <p:sldId id="269" r:id="rId12"/>
    <p:sldId id="273" r:id="rId13"/>
    <p:sldId id="274" r:id="rId14"/>
    <p:sldId id="275" r:id="rId15"/>
    <p:sldId id="287" r:id="rId16"/>
    <p:sldId id="276" r:id="rId17"/>
    <p:sldId id="277" r:id="rId18"/>
    <p:sldId id="278" r:id="rId19"/>
    <p:sldId id="288" r:id="rId20"/>
    <p:sldId id="282" r:id="rId21"/>
    <p:sldId id="283" r:id="rId22"/>
    <p:sldId id="284" r:id="rId23"/>
    <p:sldId id="285" r:id="rId24"/>
    <p:sldId id="286" r:id="rId25"/>
    <p:sldId id="289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474" autoAdjust="0"/>
    <p:restoredTop sz="94660"/>
  </p:normalViewPr>
  <p:slideViewPr>
    <p:cSldViewPr>
      <p:cViewPr varScale="1">
        <p:scale>
          <a:sx n="92" d="100"/>
          <a:sy n="92" d="100"/>
        </p:scale>
        <p:origin x="82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946CDA-595D-4A2E-9672-885667B6C212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6DE738-6277-43B2-A08C-297CF3F6EB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1342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6DE738-6277-43B2-A08C-297CF3F6EBA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2629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6DE738-6277-43B2-A08C-297CF3F6EBAE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4376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350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8936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0668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8778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9274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0637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9059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333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2954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5684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461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zigZag">
          <a:fgClr>
            <a:schemeClr val="accent1"/>
          </a:fgClr>
          <a:bgClr>
            <a:schemeClr val="accent6">
              <a:lumMod val="60000"/>
              <a:lumOff val="4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17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276872"/>
            <a:ext cx="8208912" cy="3600400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chemeClr val="tx2"/>
                </a:solidFill>
              </a:rPr>
              <a:t/>
            </a:r>
            <a:br>
              <a:rPr lang="ru-RU" sz="2800" dirty="0" smtClean="0">
                <a:solidFill>
                  <a:schemeClr val="tx2"/>
                </a:solidFill>
              </a:rPr>
            </a:br>
            <a:r>
              <a:rPr lang="ru-RU" sz="5300" b="1" i="1" dirty="0" smtClean="0">
                <a:solidFill>
                  <a:srgbClr val="002060"/>
                </a:solidFill>
              </a:rPr>
              <a:t>ПОРТФОЛИО</a:t>
            </a:r>
            <a:r>
              <a:rPr lang="ru-RU" sz="6000" b="1" i="1" dirty="0" smtClean="0">
                <a:solidFill>
                  <a:srgbClr val="002060"/>
                </a:solidFill>
              </a:rPr>
              <a:t/>
            </a:r>
            <a:br>
              <a:rPr lang="ru-RU" sz="6000" b="1" i="1" dirty="0" smtClean="0">
                <a:solidFill>
                  <a:srgbClr val="002060"/>
                </a:solidFill>
              </a:rPr>
            </a:br>
            <a:r>
              <a:rPr lang="ru-RU" sz="4000" i="1" dirty="0" smtClean="0">
                <a:solidFill>
                  <a:srgbClr val="002060"/>
                </a:solidFill>
              </a:rPr>
              <a:t>КАК </a:t>
            </a:r>
            <a:r>
              <a:rPr lang="ru-RU" sz="4000" i="1" dirty="0">
                <a:solidFill>
                  <a:srgbClr val="002060"/>
                </a:solidFill>
              </a:rPr>
              <a:t>ПОКАЗАТЕЛЬ ИСПОЛЬЗУЕМЫХ В ЛИЧНОСТНОМ РАЗВИТИИ ФОРМ И МЕТОДОВ КОРРЕКЦИОННОЙ РАБОТЫ ПРОЦЕССА ВЗАИМОДЕЙСТВИЯ </a:t>
            </a:r>
            <a:r>
              <a:rPr lang="ru-RU" sz="4000" i="1" dirty="0" smtClean="0">
                <a:solidFill>
                  <a:srgbClr val="002060"/>
                </a:solidFill>
              </a:rPr>
              <a:t/>
            </a:r>
            <a:br>
              <a:rPr lang="ru-RU" sz="4000" i="1" dirty="0" smtClean="0">
                <a:solidFill>
                  <a:srgbClr val="002060"/>
                </a:solidFill>
              </a:rPr>
            </a:br>
            <a:r>
              <a:rPr lang="ru-RU" sz="4000" i="1" dirty="0" smtClean="0">
                <a:solidFill>
                  <a:srgbClr val="002060"/>
                </a:solidFill>
              </a:rPr>
              <a:t>ВОСПИТАТЕЛЯ </a:t>
            </a:r>
            <a:r>
              <a:rPr lang="ru-RU" sz="4000" i="1" dirty="0">
                <a:solidFill>
                  <a:srgbClr val="002060"/>
                </a:solidFill>
              </a:rPr>
              <a:t>И ВОСПИТАННИКА</a:t>
            </a:r>
            <a:br>
              <a:rPr lang="ru-RU" sz="4000" i="1" dirty="0">
                <a:solidFill>
                  <a:srgbClr val="002060"/>
                </a:solidFill>
              </a:rPr>
            </a:br>
            <a:r>
              <a:rPr lang="ru-RU" sz="3600" i="1" dirty="0" smtClean="0">
                <a:solidFill>
                  <a:srgbClr val="002060"/>
                </a:solidFill>
              </a:rPr>
              <a:t/>
            </a:r>
            <a:br>
              <a:rPr lang="ru-RU" sz="3600" i="1" dirty="0" smtClean="0">
                <a:solidFill>
                  <a:srgbClr val="002060"/>
                </a:solidFill>
              </a:rPr>
            </a:br>
            <a:r>
              <a:rPr lang="ru-RU" sz="2800" b="1" u="sng" dirty="0" err="1" smtClean="0">
                <a:solidFill>
                  <a:srgbClr val="FF0000"/>
                </a:solidFill>
              </a:rPr>
              <a:t>Кирман</a:t>
            </a:r>
            <a:r>
              <a:rPr lang="ru-RU" sz="2800" b="1" u="sng" dirty="0" smtClean="0">
                <a:solidFill>
                  <a:srgbClr val="FF0000"/>
                </a:solidFill>
              </a:rPr>
              <a:t> </a:t>
            </a:r>
            <a:r>
              <a:rPr lang="ru-RU" sz="2800" b="1" u="sng" dirty="0">
                <a:solidFill>
                  <a:srgbClr val="FF0000"/>
                </a:solidFill>
              </a:rPr>
              <a:t>Василий </a:t>
            </a:r>
            <a:r>
              <a:rPr lang="ru-RU" sz="2800" b="1" u="sng" dirty="0" smtClean="0">
                <a:solidFill>
                  <a:srgbClr val="FF0000"/>
                </a:solidFill>
              </a:rPr>
              <a:t>Васильевич</a:t>
            </a:r>
            <a:r>
              <a:rPr lang="ru-RU" sz="2800" dirty="0" smtClean="0">
                <a:solidFill>
                  <a:schemeClr val="tx2"/>
                </a:solidFill>
              </a:rPr>
              <a:t/>
            </a:r>
            <a:br>
              <a:rPr lang="ru-RU" sz="2800" dirty="0" smtClean="0">
                <a:solidFill>
                  <a:schemeClr val="tx2"/>
                </a:solidFill>
              </a:rPr>
            </a:br>
            <a:r>
              <a:rPr lang="ru-RU" sz="2800" dirty="0" smtClean="0">
                <a:solidFill>
                  <a:schemeClr val="tx2"/>
                </a:solidFill>
              </a:rPr>
              <a:t>Воспитатель </a:t>
            </a:r>
            <a:br>
              <a:rPr lang="ru-RU" sz="2800" dirty="0" smtClean="0">
                <a:solidFill>
                  <a:schemeClr val="tx2"/>
                </a:solidFill>
              </a:rPr>
            </a:br>
            <a:r>
              <a:rPr lang="ru-RU" sz="2800" dirty="0" smtClean="0">
                <a:solidFill>
                  <a:schemeClr val="tx2"/>
                </a:solidFill>
              </a:rPr>
              <a:t>ГКУСО </a:t>
            </a:r>
            <a:r>
              <a:rPr lang="ru-RU" sz="2800" dirty="0">
                <a:solidFill>
                  <a:schemeClr val="tx2"/>
                </a:solidFill>
              </a:rPr>
              <a:t>РО Азовского центра помощи детям </a:t>
            </a:r>
            <a:br>
              <a:rPr lang="ru-RU" sz="2800" dirty="0">
                <a:solidFill>
                  <a:schemeClr val="tx2"/>
                </a:solidFill>
              </a:rPr>
            </a:br>
            <a:endParaRPr lang="ru-RU" sz="2800" dirty="0">
              <a:solidFill>
                <a:schemeClr val="tx2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728" y="188640"/>
            <a:ext cx="4511431" cy="114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197346"/>
            <a:ext cx="8352928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>
                <a:solidFill>
                  <a:srgbClr val="C00000"/>
                </a:solidFill>
              </a:rPr>
              <a:t>Воспитательная работа включает в себя воспитательную деятельность </a:t>
            </a:r>
            <a:endParaRPr lang="ru-RU" sz="2800" b="1" u="sng" dirty="0" smtClean="0">
              <a:solidFill>
                <a:srgbClr val="C00000"/>
              </a:solidFill>
            </a:endParaRPr>
          </a:p>
          <a:p>
            <a:pPr algn="ctr"/>
            <a:r>
              <a:rPr lang="ru-RU" sz="2800" b="1" u="sng" dirty="0" smtClean="0">
                <a:solidFill>
                  <a:srgbClr val="C00000"/>
                </a:solidFill>
              </a:rPr>
              <a:t>по </a:t>
            </a:r>
            <a:r>
              <a:rPr lang="ru-RU" sz="2800" b="1" u="sng" dirty="0">
                <a:solidFill>
                  <a:srgbClr val="C00000"/>
                </a:solidFill>
              </a:rPr>
              <a:t>направлениям</a:t>
            </a:r>
            <a:r>
              <a:rPr lang="ru-RU" sz="2800" b="1" u="sng" dirty="0" smtClean="0">
                <a:solidFill>
                  <a:srgbClr val="C00000"/>
                </a:solidFill>
              </a:rPr>
              <a:t>:</a:t>
            </a:r>
          </a:p>
          <a:p>
            <a:pPr algn="ctr"/>
            <a:endParaRPr lang="ru-RU" sz="2800" b="1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1.	Гражданско-патриотическое воспитание.</a:t>
            </a:r>
          </a:p>
          <a:p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2.	Нравственное и духовное воспитание.</a:t>
            </a:r>
          </a:p>
          <a:p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3.	Воспитание положительного отношения к труду и творчеству.</a:t>
            </a:r>
          </a:p>
          <a:p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4.	Интеллектуальное воспитание.</a:t>
            </a:r>
          </a:p>
          <a:p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5.	</a:t>
            </a:r>
            <a:r>
              <a:rPr lang="ru-RU" dirty="0" err="1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Здоровьесберегающее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 образование.</a:t>
            </a:r>
          </a:p>
          <a:p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6.	Социокультурное и </a:t>
            </a:r>
            <a:r>
              <a:rPr lang="ru-RU" dirty="0" err="1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медиакультурное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 воспитание.</a:t>
            </a:r>
          </a:p>
          <a:p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7.	Культурологическое и эстетическое воспитание.</a:t>
            </a:r>
          </a:p>
          <a:p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8.	Правовое воспитание и культура безопасности.</a:t>
            </a:r>
          </a:p>
          <a:p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9.	Воспитание семейных ценностей.</a:t>
            </a:r>
          </a:p>
          <a:p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10.	Формирование коммуникативной культуры.</a:t>
            </a:r>
          </a:p>
          <a:p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11.	Экологическое воспитание.</a:t>
            </a:r>
          </a:p>
          <a:p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12.	Финансовая грамотность.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4941168"/>
            <a:ext cx="1844824" cy="18448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78220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2348880"/>
            <a:ext cx="1923678" cy="2564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95536" y="58847"/>
            <a:ext cx="8496944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</a:rPr>
              <a:t>Ежедневная коррекционная работа во время самоподготовки с воспитанниками согласно их ИПР по следующим педагогическим пособиям: </a:t>
            </a:r>
          </a:p>
          <a:p>
            <a:r>
              <a:rPr lang="ru-RU" sz="2200" b="1" dirty="0">
                <a:solidFill>
                  <a:srgbClr val="C00000"/>
                </a:solidFill>
              </a:rPr>
              <a:t>1.Н.П. Майорова «Неуспеваемость. Как выявить и устранить ее причины.» Пособие для школьного психолога. Г. С-Петербург «Знание» 1998 г. Разделы: Диагностика, </a:t>
            </a:r>
            <a:r>
              <a:rPr lang="ru-RU" sz="2200" b="1" dirty="0" smtClean="0">
                <a:solidFill>
                  <a:srgbClr val="C00000"/>
                </a:solidFill>
              </a:rPr>
              <a:t>Память, Мышление, Внимание</a:t>
            </a:r>
            <a:r>
              <a:rPr lang="ru-RU" sz="2200" b="1" dirty="0">
                <a:solidFill>
                  <a:srgbClr val="C00000"/>
                </a:solidFill>
              </a:rPr>
              <a:t>. </a:t>
            </a:r>
          </a:p>
          <a:p>
            <a:r>
              <a:rPr lang="ru-RU" sz="2200" b="1" dirty="0">
                <a:solidFill>
                  <a:srgbClr val="C00000"/>
                </a:solidFill>
              </a:rPr>
              <a:t>2.Е.А. </a:t>
            </a:r>
            <a:r>
              <a:rPr lang="ru-RU" sz="2200" b="1" dirty="0" err="1">
                <a:solidFill>
                  <a:srgbClr val="C00000"/>
                </a:solidFill>
              </a:rPr>
              <a:t>Стребелева</a:t>
            </a:r>
            <a:r>
              <a:rPr lang="ru-RU" sz="2200" b="1" dirty="0">
                <a:solidFill>
                  <a:srgbClr val="C00000"/>
                </a:solidFill>
              </a:rPr>
              <a:t> «Формирование мышления у детей с отклонениями в развитии.» Книга для педагога-дефектолога. Москва. «ВЛАДО»2008. </a:t>
            </a:r>
          </a:p>
          <a:p>
            <a:r>
              <a:rPr lang="ru-RU" sz="2200" b="1" dirty="0" smtClean="0">
                <a:solidFill>
                  <a:srgbClr val="C00000"/>
                </a:solidFill>
              </a:rPr>
              <a:t>2.Диагностика. </a:t>
            </a:r>
            <a:endParaRPr lang="ru-RU" sz="2200" b="1" dirty="0">
              <a:solidFill>
                <a:srgbClr val="C00000"/>
              </a:solidFill>
            </a:endParaRPr>
          </a:p>
          <a:p>
            <a:r>
              <a:rPr lang="ru-RU" sz="2200" b="1" dirty="0">
                <a:solidFill>
                  <a:srgbClr val="C00000"/>
                </a:solidFill>
              </a:rPr>
              <a:t>3.Подготовка дидактического материала к коррекционным занятиям. </a:t>
            </a:r>
          </a:p>
          <a:p>
            <a:r>
              <a:rPr lang="ru-RU" sz="2200" b="1" dirty="0">
                <a:solidFill>
                  <a:srgbClr val="C00000"/>
                </a:solidFill>
              </a:rPr>
              <a:t>4.Реализация серии занятий по ЗОЖ для воспитанников с ОВЗ.</a:t>
            </a:r>
          </a:p>
          <a:p>
            <a:r>
              <a:rPr lang="ru-RU" sz="2200" b="1" dirty="0">
                <a:solidFill>
                  <a:srgbClr val="C00000"/>
                </a:solidFill>
              </a:rPr>
              <a:t>Методики психолого-педагогического характера: СМИЛ,   </a:t>
            </a:r>
            <a:r>
              <a:rPr lang="ru-RU" sz="2200" b="1" dirty="0" err="1">
                <a:solidFill>
                  <a:srgbClr val="C00000"/>
                </a:solidFill>
              </a:rPr>
              <a:t>Вартека</a:t>
            </a:r>
            <a:r>
              <a:rPr lang="ru-RU" sz="2200" b="1" dirty="0">
                <a:solidFill>
                  <a:srgbClr val="C00000"/>
                </a:solidFill>
              </a:rPr>
              <a:t>,   </a:t>
            </a:r>
            <a:r>
              <a:rPr lang="ru-RU" sz="2200" b="1" dirty="0" err="1">
                <a:solidFill>
                  <a:srgbClr val="C00000"/>
                </a:solidFill>
              </a:rPr>
              <a:t>Люшера</a:t>
            </a:r>
            <a:r>
              <a:rPr lang="ru-RU" sz="2200" b="1" dirty="0">
                <a:solidFill>
                  <a:srgbClr val="C00000"/>
                </a:solidFill>
              </a:rPr>
              <a:t>, </a:t>
            </a:r>
            <a:r>
              <a:rPr lang="ru-RU" sz="2200" b="1" dirty="0" err="1">
                <a:solidFill>
                  <a:srgbClr val="C00000"/>
                </a:solidFill>
              </a:rPr>
              <a:t>Ровена</a:t>
            </a:r>
            <a:r>
              <a:rPr lang="ru-RU" sz="2200" b="1" dirty="0">
                <a:solidFill>
                  <a:srgbClr val="C00000"/>
                </a:solidFill>
              </a:rPr>
              <a:t> и т.д. по тем категориям исследования которые вы обозначаете. Всё это отражается в планах и аналитических справках, вложенных в портфолио.</a:t>
            </a:r>
          </a:p>
        </p:txBody>
      </p:sp>
    </p:spTree>
    <p:extLst>
      <p:ext uri="{BB962C8B-B14F-4D97-AF65-F5344CB8AC3E}">
        <p14:creationId xmlns:p14="http://schemas.microsoft.com/office/powerpoint/2010/main" val="4929081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692696"/>
            <a:ext cx="7992888" cy="589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9250" indent="-342900" algn="ctr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2400" b="1" dirty="0" smtClean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</a:t>
            </a:r>
            <a:r>
              <a:rPr lang="ru-RU" sz="2400" b="1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познавательных </a:t>
            </a:r>
            <a:r>
              <a:rPr lang="ru-RU" sz="2400" b="1" dirty="0" smtClean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процессов</a:t>
            </a:r>
          </a:p>
          <a:p>
            <a:pPr marL="349250" indent="-342900" algn="ctr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памяти </a:t>
            </a:r>
          </a:p>
          <a:p>
            <a:pPr marL="349250" indent="-342900" algn="ctr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интеллекта </a:t>
            </a:r>
          </a:p>
          <a:p>
            <a:pPr marL="349250" indent="-342900" algn="ctr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волевых </a:t>
            </a:r>
            <a:r>
              <a:rPr lang="ru-RU" sz="2400" b="1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качеств </a:t>
            </a:r>
            <a:endParaRPr lang="ru-RU" sz="2400" b="1" dirty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9250" indent="-342900" algn="ctr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позитивной направленности</a:t>
            </a:r>
          </a:p>
          <a:p>
            <a:pPr marL="6350" algn="ctr">
              <a:lnSpc>
                <a:spcPct val="115000"/>
              </a:lnSpc>
              <a:spcAft>
                <a:spcPts val="0"/>
              </a:spcAft>
            </a:pPr>
            <a:endParaRPr lang="ru-RU" sz="2000" dirty="0" smtClean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350" algn="ctr">
              <a:lnSpc>
                <a:spcPct val="115000"/>
              </a:lnSpc>
              <a:spcAft>
                <a:spcPts val="0"/>
              </a:spcAft>
            </a:pPr>
            <a:endParaRPr lang="ru-RU" sz="2000" dirty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350"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 </a:t>
            </a:r>
            <a:r>
              <a:rPr lang="ru-RU" sz="24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примеру</a:t>
            </a:r>
            <a:r>
              <a:rPr lang="ru-RU" sz="2400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технологичная </a:t>
            </a:r>
            <a:r>
              <a:rPr lang="ru-RU" sz="2400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психолого-педагогическая </a:t>
            </a:r>
            <a:r>
              <a:rPr lang="ru-RU" sz="2400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методика Великобритании   </a:t>
            </a:r>
            <a:r>
              <a:rPr lang="ru-RU" sz="2400" dirty="0" err="1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James</a:t>
            </a:r>
            <a:r>
              <a:rPr lang="ru-RU" sz="2400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Mс</a:t>
            </a:r>
            <a:r>
              <a:rPr lang="ru-RU" sz="2400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Guire</a:t>
            </a:r>
            <a:r>
              <a:rPr lang="ru-RU" sz="2400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( </a:t>
            </a:r>
            <a:r>
              <a:rPr lang="ru-RU" sz="2400" dirty="0" err="1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University</a:t>
            </a:r>
            <a:r>
              <a:rPr lang="ru-RU" sz="2400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ru-RU" sz="2400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Liverpool</a:t>
            </a:r>
            <a:r>
              <a:rPr lang="ru-RU" sz="2400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6350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является </a:t>
            </a:r>
            <a:r>
              <a:rPr lang="ru-RU" sz="2400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автором работ по теме  «Понимание диванного  поведения и его </a:t>
            </a:r>
            <a:r>
              <a:rPr lang="ru-RU" sz="2400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коррекции» Великобритания</a:t>
            </a:r>
            <a:r>
              <a:rPr lang="ru-RU" sz="2400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sz="2400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Соавтором адаптации программы в Румынии была психолог организации </a:t>
            </a:r>
            <a:r>
              <a:rPr lang="en-US" sz="24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ru-RU" sz="24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24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ru-RU" sz="24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24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ru-RU" sz="24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.  </a:t>
            </a:r>
            <a:r>
              <a:rPr lang="ru-RU" sz="2400" b="1" dirty="0" err="1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Michael</a:t>
            </a:r>
            <a:r>
              <a:rPr lang="ru-RU" sz="24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Seserman</a:t>
            </a:r>
            <a:r>
              <a:rPr lang="ru-RU" sz="24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1196752"/>
            <a:ext cx="2411760" cy="18088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46996"/>
            <a:ext cx="1872208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319755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548680"/>
            <a:ext cx="8568952" cy="52030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Данная программа по анализу результативности хорошо зарекомендовала себя в Румынии и продолжила своё применения в ряде европейских стран. </a:t>
            </a:r>
          </a:p>
          <a:p>
            <a:pPr marL="6350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6350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«Развитие навыков в решении проблем» для детей подростков с устойчивой девиацией в поведении показывает уровень развития социальной адаптации воспитуемых и их личностных качеств и корректирует их поведение в социальной среде</a:t>
            </a:r>
            <a:r>
              <a:rPr lang="ru-RU" sz="240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6350" algn="just">
              <a:lnSpc>
                <a:spcPct val="115000"/>
              </a:lnSpc>
              <a:spcAft>
                <a:spcPts val="0"/>
              </a:spcAft>
            </a:pPr>
            <a:endParaRPr lang="ru-RU" sz="2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350"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Показатели результативности по диагностикам при прохождении программы, отражённые в портфолио показывают реальные результаты социализации.</a:t>
            </a:r>
            <a:endParaRPr lang="ru-RU" sz="24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94924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88641"/>
            <a:ext cx="1836748" cy="244827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3768" y="404664"/>
            <a:ext cx="3087130" cy="231534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0898" y="764704"/>
            <a:ext cx="3204244" cy="24031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520" y="3429000"/>
            <a:ext cx="2970803" cy="22281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91880" y="3449247"/>
            <a:ext cx="2970803" cy="22281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6732239" y="3449247"/>
            <a:ext cx="1872208" cy="24955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2651421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972" y="-4364"/>
            <a:ext cx="1776338" cy="251239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388" y="764704"/>
            <a:ext cx="1376612" cy="19454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007" y="5229200"/>
            <a:ext cx="2349937" cy="16288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565" y="4797152"/>
            <a:ext cx="1521152" cy="209041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9512" y="188640"/>
            <a:ext cx="8568952" cy="6324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>
              <a:lnSpc>
                <a:spcPct val="107000"/>
              </a:lnSpc>
              <a:spcAft>
                <a:spcPts val="0"/>
              </a:spcAft>
            </a:pPr>
            <a:r>
              <a:rPr lang="ru-RU" sz="2800" b="1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Urdu Typesetting" panose="03020402040406030203" pitchFamily="66" charset="-78"/>
              </a:rPr>
              <a:t>Немаловажными показателями методической деятельности педагога воспитателя являются отражённые в портфолио:</a:t>
            </a:r>
          </a:p>
          <a:p>
            <a:pPr indent="450850">
              <a:lnSpc>
                <a:spcPct val="107000"/>
              </a:lnSpc>
              <a:spcAft>
                <a:spcPts val="0"/>
              </a:spcAft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самообразованию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850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-Посещение </a:t>
            </a: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открытого мероприятия 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Центра</a:t>
            </a:r>
            <a:r>
              <a:rPr lang="ru-RU" sz="2800" dirty="0" smtClean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850">
              <a:lnSpc>
                <a:spcPct val="107000"/>
              </a:lnSpc>
              <a:spcAft>
                <a:spcPts val="0"/>
              </a:spcAft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Посещение </a:t>
            </a: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открытого мероприятия муниципального, регионального 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уровня</a:t>
            </a:r>
            <a:r>
              <a:rPr lang="ru-RU" sz="2800" dirty="0" smtClean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850">
              <a:lnSpc>
                <a:spcPct val="107000"/>
              </a:lnSpc>
              <a:spcAft>
                <a:spcPts val="0"/>
              </a:spcAft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Участие </a:t>
            </a: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методической работе Центра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850">
              <a:lnSpc>
                <a:spcPct val="107000"/>
              </a:lnSpc>
              <a:spcAft>
                <a:spcPts val="0"/>
              </a:spcAft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Участие </a:t>
            </a: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методической работе на 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муниципальном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региональном, федеральном 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уровне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850">
              <a:lnSpc>
                <a:spcPct val="107000"/>
              </a:lnSpc>
              <a:spcAft>
                <a:spcPts val="0"/>
              </a:spcAft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Участие </a:t>
            </a: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профессиональных </a:t>
            </a:r>
            <a:endParaRPr lang="ru-RU" sz="2800" b="1" dirty="0" smtClean="0">
              <a:solidFill>
                <a:schemeClr val="tx2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850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конкурсах</a:t>
            </a:r>
            <a:r>
              <a:rPr lang="ru-RU" sz="3200" dirty="0" smtClean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850" algn="just">
              <a:lnSpc>
                <a:spcPct val="107000"/>
              </a:lnSpc>
              <a:spcAft>
                <a:spcPts val="0"/>
              </a:spcAft>
            </a:pPr>
            <a:endParaRPr lang="ru-RU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388" y="2724050"/>
            <a:ext cx="1376612" cy="1947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2440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476672"/>
            <a:ext cx="7776864" cy="53947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Участие в мероприятиях (заседаниях МО, педсоветах, конференциях, семинарах, консультациях и т.д.)</a:t>
            </a:r>
            <a:endParaRPr lang="ru-RU" sz="2400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850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Обобщение и распространение собственного педагогического опыта</a:t>
            </a:r>
            <a:endParaRPr lang="ru-RU" sz="2400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850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Использование современных образовательных технологий</a:t>
            </a:r>
            <a:r>
              <a:rPr lang="ru-RU" sz="2400" dirty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850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Наличие собственной системы методических разработок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850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Участие в смотрах - конкурсах, выставках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850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Наличие публикации.</a:t>
            </a:r>
            <a:endParaRPr lang="ru-RU" sz="2400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850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дополнительных образовательных услуг (для детей)</a:t>
            </a:r>
            <a:endParaRPr lang="ru-RU" sz="2400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850" algn="just">
              <a:lnSpc>
                <a:spcPct val="107000"/>
              </a:lnSpc>
              <a:spcAft>
                <a:spcPts val="0"/>
              </a:spcAft>
            </a:pPr>
            <a:endParaRPr lang="ru-RU" sz="1050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6726" y="5229200"/>
            <a:ext cx="1385714" cy="151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3167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accent6">
              <a:lumMod val="60000"/>
              <a:lumOff val="4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20688"/>
            <a:ext cx="7920880" cy="35616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61925" algn="ctr" fontAlgn="base">
              <a:lnSpc>
                <a:spcPct val="107000"/>
              </a:lnSpc>
              <a:spcAft>
                <a:spcPts val="600"/>
              </a:spcAft>
            </a:pPr>
            <a:r>
              <a:rPr lang="ru-RU" sz="3200" b="1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они отражаются и анализируются в портфолио</a:t>
            </a:r>
            <a:r>
              <a:rPr lang="ru-RU" sz="3200" b="1" dirty="0" smtClean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indent="161925" algn="ctr" fontAlgn="base">
              <a:lnSpc>
                <a:spcPct val="107000"/>
              </a:lnSpc>
              <a:spcAft>
                <a:spcPts val="600"/>
              </a:spcAft>
            </a:pPr>
            <a:endParaRPr lang="ru-RU" sz="3200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base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отчёты 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fontAlgn="base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сертификаты </a:t>
            </a:r>
          </a:p>
          <a:p>
            <a:pPr marL="342900" indent="-342900" algn="just" fontAlgn="base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публикации касающиеся 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методологической работы.</a:t>
            </a:r>
            <a:endParaRPr lang="ru-RU" sz="24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4869160"/>
            <a:ext cx="79928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В отдельную категорию  можно отнести показатели эффективности использования выше указанных коррекционных форм и методов.</a:t>
            </a:r>
          </a:p>
          <a:p>
            <a:pPr algn="just"/>
            <a:r>
              <a:rPr lang="ru-RU" dirty="0"/>
              <a:t> </a:t>
            </a:r>
          </a:p>
          <a:p>
            <a:pPr algn="just"/>
            <a:r>
              <a:rPr lang="ru-RU" dirty="0"/>
              <a:t>Эти показатели оценивают методики психолого- педагогического характера по результатам диагностирования вложенным в портфолио.   </a:t>
            </a:r>
          </a:p>
        </p:txBody>
      </p:sp>
    </p:spTree>
    <p:extLst>
      <p:ext uri="{BB962C8B-B14F-4D97-AF65-F5344CB8AC3E}">
        <p14:creationId xmlns:p14="http://schemas.microsoft.com/office/powerpoint/2010/main" val="246090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ivot">
          <a:fgClr>
            <a:schemeClr val="accent1"/>
          </a:fgClr>
          <a:bgClr>
            <a:schemeClr val="accent6">
              <a:lumMod val="60000"/>
              <a:lumOff val="4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8062958"/>
              </p:ext>
            </p:extLst>
          </p:nvPr>
        </p:nvGraphicFramePr>
        <p:xfrm>
          <a:off x="467544" y="1124745"/>
          <a:ext cx="8208912" cy="5400597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331554"/>
                <a:gridCol w="1113291"/>
                <a:gridCol w="895029"/>
                <a:gridCol w="1112507"/>
                <a:gridCol w="1001808"/>
                <a:gridCol w="1001808"/>
                <a:gridCol w="895029"/>
                <a:gridCol w="857886"/>
              </a:tblGrid>
              <a:tr h="124082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Диагностические категории.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Алина.</a:t>
                      </a:r>
                      <a:endParaRPr lang="ru-RU" sz="10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Уровни: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Кирилл.</a:t>
                      </a:r>
                      <a:endParaRPr lang="ru-RU" sz="10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Уровни: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 </a:t>
                      </a:r>
                      <a:endParaRPr lang="ru-RU" sz="10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Даниил.</a:t>
                      </a:r>
                      <a:endParaRPr lang="ru-RU" sz="10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Уровни: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Камилла.</a:t>
                      </a:r>
                      <a:endParaRPr lang="ru-RU" sz="10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Уровни: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 </a:t>
                      </a:r>
                      <a:endParaRPr lang="ru-RU" sz="10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Василий.</a:t>
                      </a:r>
                      <a:endParaRPr lang="ru-RU" sz="10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Уровни: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Стелла.</a:t>
                      </a:r>
                      <a:endParaRPr lang="ru-RU" sz="10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Уровни: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Виктория</a:t>
                      </a:r>
                      <a:endParaRPr lang="ru-RU" sz="10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Уровни: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</a:tr>
              <a:tr h="82905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Социальная адаптивность.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Средний. ур.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Средний. ур.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Средний. </a:t>
                      </a:r>
                      <a:r>
                        <a:rPr lang="ru-RU" sz="1300" dirty="0" err="1">
                          <a:effectLst/>
                        </a:rPr>
                        <a:t>ур</a:t>
                      </a:r>
                      <a:r>
                        <a:rPr lang="ru-RU" sz="1300" dirty="0">
                          <a:effectLst/>
                        </a:rPr>
                        <a:t>.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Высокий ур.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Высокий ур.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Высокий ур.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Средний. ур.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</a:tr>
              <a:tr h="62179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Автономность</a:t>
                      </a:r>
                      <a:endParaRPr lang="ru-RU" sz="10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Средний ур.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Средний. ур.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Высокий ур.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Высокий ур.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Средний. ур.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Низкий ур.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Средний. ур.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</a:tr>
              <a:tr h="82905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Социальная</a:t>
                      </a:r>
                      <a:endParaRPr lang="ru-RU" sz="100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активность.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Средний. ур.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Средний. ур.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Средний. ур.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Высокий ур.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Высокий ур.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Высокий ур.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Средний. ур.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</a:tr>
              <a:tr h="62179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err="1">
                          <a:effectLst/>
                        </a:rPr>
                        <a:t>Нравственнось</a:t>
                      </a:r>
                      <a:r>
                        <a:rPr lang="ru-RU" sz="1300" dirty="0">
                          <a:effectLst/>
                        </a:rPr>
                        <a:t>.</a:t>
                      </a:r>
                      <a:endParaRPr lang="ru-RU" sz="10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Средний.ур.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Средний. ур.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Средний. ур.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Средний. ур.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Высокий ур.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Высокий ур.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Высокий ур.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</a:tr>
              <a:tr h="20726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</a:tr>
              <a:tr h="10508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Коммуникативные </a:t>
                      </a:r>
                      <a:endParaRPr lang="ru-RU" sz="10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способности.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Выше среднего ур.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Низкий ур.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Ниже среднего ур.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Высокий ур.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Средний ур.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Средний ур.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Ниже среднего </a:t>
                      </a:r>
                      <a:r>
                        <a:rPr lang="ru-RU" sz="1300" dirty="0" err="1">
                          <a:effectLst/>
                        </a:rPr>
                        <a:t>ур</a:t>
                      </a:r>
                      <a:r>
                        <a:rPr lang="ru-RU" sz="1300" dirty="0">
                          <a:effectLst/>
                        </a:rPr>
                        <a:t>.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03" marR="61803" marT="0" marB="0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07504" y="-23565"/>
            <a:ext cx="8856984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 примеру: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Результаты по методикам М.И. Рожкова, Е.Н. </a:t>
            </a:r>
            <a:r>
              <a:rPr lang="ru-RU" altLang="ru-RU" sz="2000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Сорочинской</a:t>
            </a:r>
            <a:r>
              <a:rPr lang="ru-RU" altLang="ru-RU" sz="20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Личностные показатели </a:t>
            </a:r>
            <a:r>
              <a:rPr lang="ru-RU" altLang="ru-RU" sz="2000" b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по категориям </a:t>
            </a:r>
            <a:r>
              <a:rPr lang="ru-RU" altLang="ru-RU" sz="2000" b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диагностирования</a:t>
            </a:r>
            <a:endParaRPr lang="ru-RU" altLang="ru-RU" sz="800" b="1" dirty="0" smtClean="0">
              <a:solidFill>
                <a:srgbClr val="FF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dirty="0" smtClean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4952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5136689"/>
              </p:ext>
            </p:extLst>
          </p:nvPr>
        </p:nvGraphicFramePr>
        <p:xfrm>
          <a:off x="899591" y="1175266"/>
          <a:ext cx="6984777" cy="52500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45385"/>
                <a:gridCol w="1126943"/>
                <a:gridCol w="1135338"/>
                <a:gridCol w="1120553"/>
                <a:gridCol w="1128279"/>
                <a:gridCol w="1128279"/>
              </a:tblGrid>
              <a:tr h="187336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Диагностические </a:t>
                      </a:r>
                      <a:endParaRPr lang="ru-RU" sz="11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категории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Низкий уровень </a:t>
                      </a:r>
                      <a:endParaRPr lang="ru-RU" sz="110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кол. чел.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Ниже среднего уровня </a:t>
                      </a:r>
                      <a:endParaRPr lang="ru-RU" sz="110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кол. чел.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Средний уровень </a:t>
                      </a:r>
                      <a:endParaRPr lang="ru-RU" sz="11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кол. чел.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Выше среднего уровня </a:t>
                      </a:r>
                      <a:endParaRPr lang="ru-RU" sz="110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кол. чел.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Высокий уровень.</a:t>
                      </a:r>
                      <a:endParaRPr lang="ru-RU" sz="110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кол. чел.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1678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Социальная адаптивность.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8102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Автономность.</a:t>
                      </a:r>
                      <a:endParaRPr lang="ru-RU" sz="110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1678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Социальная</a:t>
                      </a:r>
                      <a:endParaRPr lang="ru-RU" sz="110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активность.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8102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Нравственность.</a:t>
                      </a:r>
                      <a:endParaRPr lang="ru-RU" sz="110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8102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Коммуникативные </a:t>
                      </a:r>
                      <a:endParaRPr lang="ru-RU" sz="110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способности.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259632" y="282714"/>
            <a:ext cx="6408712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Групповая динамика по категориям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диагностирования</a:t>
            </a:r>
            <a:endParaRPr kumimoji="0" lang="ru-RU" alt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0721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9774" y="260648"/>
            <a:ext cx="1277119" cy="18439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0312" y="4653136"/>
            <a:ext cx="1412105" cy="19888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2" name="Прямоугольник 1"/>
          <p:cNvSpPr/>
          <p:nvPr/>
        </p:nvSpPr>
        <p:spPr>
          <a:xfrm>
            <a:off x="0" y="692696"/>
            <a:ext cx="8964488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Содержание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 Формы </a:t>
            </a:r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методы как показатель содержания работы, отражаемые в портфолио.</a:t>
            </a:r>
          </a:p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Содержательный анализ в портфолио эффективности взаимодействия воспитателя и воспитанника в коррекционной работе.</a:t>
            </a:r>
          </a:p>
          <a:p>
            <a:pPr algn="just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   Направления 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коррекционной работы и их отражение.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4929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-1517"/>
            <a:ext cx="8640960" cy="6214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450"/>
              </a:spcBef>
              <a:spcAft>
                <a:spcPts val="450"/>
              </a:spcAft>
            </a:pPr>
            <a:r>
              <a:rPr lang="ru-RU" sz="32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Портфолио еще может в себя </a:t>
            </a:r>
            <a:r>
              <a:rPr lang="ru-RU" sz="3200" b="1" u="sng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включать:</a:t>
            </a:r>
            <a:endParaRPr lang="ru-RU" sz="3200" u="sng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450"/>
              </a:spcBef>
              <a:spcAft>
                <a:spcPts val="45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450"/>
              </a:spcBef>
              <a:spcAft>
                <a:spcPts val="450"/>
              </a:spcAft>
            </a:pPr>
            <a:r>
              <a:rPr lang="ru-RU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Мониторинг </a:t>
            </a:r>
            <a:r>
              <a:rPr lang="ru-RU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эффективности используемых </a:t>
            </a:r>
            <a:r>
              <a:rPr lang="ru-RU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форм </a:t>
            </a:r>
            <a:r>
              <a:rPr lang="ru-RU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и методов в оценке </a:t>
            </a:r>
            <a:r>
              <a:rPr lang="ru-RU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развития</a:t>
            </a:r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гражданско</a:t>
            </a:r>
            <a:r>
              <a:rPr lang="ru-RU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-</a:t>
            </a:r>
            <a:r>
              <a:rPr lang="ru-RU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патриотических </a:t>
            </a:r>
            <a:r>
              <a:rPr lang="ru-RU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качеств воспитанников </a:t>
            </a:r>
            <a:r>
              <a:rPr lang="ru-RU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группы.</a:t>
            </a:r>
          </a:p>
          <a:p>
            <a:pPr>
              <a:spcBef>
                <a:spcPts val="450"/>
              </a:spcBef>
              <a:spcAft>
                <a:spcPts val="45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Оценивать </a:t>
            </a:r>
            <a:r>
              <a:rPr lang="ru-RU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эффективность использования такой формы работы   как трудовое воспитание можно по </a:t>
            </a:r>
            <a:r>
              <a:rPr lang="ru-RU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уровням:</a:t>
            </a:r>
            <a:endParaRPr lang="ru-RU" sz="20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-  низкий уровень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 – ниже среднего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3 – средний уровень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4 – выше среднего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5 – высокий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уровень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</a:p>
          <a:p>
            <a:pPr algn="ctr">
              <a:spcAft>
                <a:spcPts val="750"/>
              </a:spcAft>
            </a:pPr>
            <a:endParaRPr lang="ru-RU" sz="2000" b="1" dirty="0" smtClean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>
              <a:spcAft>
                <a:spcPts val="75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Документ 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 данной оценкой вложенный в портфолио детальнее показывает эффективность работы воспитателя </a:t>
            </a:r>
            <a:endParaRPr lang="ru-RU" sz="2000" b="1" dirty="0" smtClean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>
              <a:spcAft>
                <a:spcPts val="75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и 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развитие его целевой группы. </a:t>
            </a:r>
            <a:endParaRPr lang="ru-RU" sz="1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9765" y="2420888"/>
            <a:ext cx="2712715" cy="22404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46628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92696"/>
            <a:ext cx="7992888" cy="5098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750"/>
              </a:spcAft>
            </a:pPr>
            <a:r>
              <a:rPr lang="ru-RU" sz="60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ВАЖНО! </a:t>
            </a:r>
          </a:p>
          <a:p>
            <a:pPr algn="ctr">
              <a:spcAft>
                <a:spcPts val="750"/>
              </a:spcAft>
            </a:pPr>
            <a:endParaRPr lang="ru-RU" sz="6000" b="1" dirty="0" smtClean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>
              <a:spcAft>
                <a:spcPts val="750"/>
              </a:spcAft>
            </a:pPr>
            <a:r>
              <a:rPr lang="ru-RU" sz="32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Дополняя </a:t>
            </a:r>
            <a:r>
              <a:rPr lang="ru-RU" sz="32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содержание своего портфолио вы можете организовать взаимодействие с воспитуемым в формировании его портфолио как оценки его достижений, умений и стремлений.</a:t>
            </a:r>
            <a:endParaRPr lang="ru-RU" sz="3200" dirty="0">
              <a:solidFill>
                <a:srgbClr val="7030A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735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708846"/>
            <a:ext cx="8136904" cy="3253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ПОРТФОЛИО ВОСПИТАННИКА</a:t>
            </a:r>
            <a:endParaRPr lang="ru-RU" sz="2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850"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Ребенок растет, развивается, умножает свои знания и умения в его жизни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indent="450850"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 его грамоты и достижения документального характера с фотографиями можно помочь ему внести в его портфолио для стимулирования личностного роста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0850"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можно назвать взаимодействием по примеру воспитателя.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435" y="284731"/>
            <a:ext cx="1912101" cy="13518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2099" y="282349"/>
            <a:ext cx="1927658" cy="13628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299224"/>
            <a:ext cx="1912101" cy="13518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381" y="4953456"/>
            <a:ext cx="1264540" cy="173911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55" y="4962557"/>
            <a:ext cx="1244769" cy="171192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2594" y="4896677"/>
            <a:ext cx="1273947" cy="175205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097" y="4928665"/>
            <a:ext cx="1260321" cy="17333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5157192"/>
            <a:ext cx="1835696" cy="12978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504314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548680"/>
            <a:ext cx="8568952" cy="5584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algn="just"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Практичнее</a:t>
            </a:r>
            <a:r>
              <a:rPr lang="ru-RU" sz="32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когда формы и методы воспитательной, коррекционной работы отражённые в портфолио воспитателя имеют системный анализ по категориям:</a:t>
            </a:r>
            <a:endParaRPr lang="ru-RU" sz="32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350" algn="ctr"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Диагностические по периодам.</a:t>
            </a:r>
          </a:p>
          <a:p>
            <a:pPr marL="6350" algn="ctr">
              <a:lnSpc>
                <a:spcPct val="115000"/>
              </a:lnSpc>
              <a:spcAft>
                <a:spcPts val="0"/>
              </a:spcAft>
            </a:pPr>
            <a:r>
              <a:rPr lang="ru-RU" sz="3200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-Развивающие </a:t>
            </a:r>
            <a:r>
              <a:rPr lang="ru-RU" sz="32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психические свойства личности.</a:t>
            </a:r>
          </a:p>
          <a:p>
            <a:pPr marL="6350" algn="ctr"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3200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Развивающие </a:t>
            </a:r>
            <a:r>
              <a:rPr lang="ru-RU" sz="32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интеллектуальную сферу.</a:t>
            </a:r>
          </a:p>
          <a:p>
            <a:pPr marL="6350" algn="ctr">
              <a:lnSpc>
                <a:spcPct val="115000"/>
              </a:lnSpc>
              <a:spcAft>
                <a:spcPts val="0"/>
              </a:spcAft>
            </a:pPr>
            <a:r>
              <a:rPr lang="ru-RU" sz="3200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-Повышающие </a:t>
            </a:r>
            <a:r>
              <a:rPr lang="ru-RU" sz="32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мотивации к обучению и развитию.</a:t>
            </a:r>
          </a:p>
          <a:p>
            <a:pPr indent="450850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24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3" y="5157192"/>
            <a:ext cx="2311077" cy="17008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6032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64705"/>
            <a:ext cx="8568952" cy="2376263"/>
          </a:xfrm>
          <a:solidFill>
            <a:srgbClr val="7030A0"/>
          </a:solidFill>
        </p:spPr>
        <p:txBody>
          <a:bodyPr/>
          <a:lstStyle/>
          <a:p>
            <a:r>
              <a:rPr lang="ru-RU" b="1" i="1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СПАСИБО ЗА ВНИМАНИЕ!</a:t>
            </a:r>
            <a:endParaRPr lang="ru-RU" b="1" i="1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9996" y="3356992"/>
            <a:ext cx="4644008" cy="33161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216203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124744"/>
            <a:ext cx="8640960" cy="4307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r">
              <a:lnSpc>
                <a:spcPct val="107000"/>
              </a:lnSpc>
              <a:spcAft>
                <a:spcPts val="0"/>
              </a:spcAft>
            </a:pPr>
            <a:r>
              <a:rPr lang="ru-RU" sz="3200" b="1" u="sng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sz="3200" b="1" u="sng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содержание </a:t>
            </a:r>
            <a:endParaRPr lang="ru-RU" sz="3200" b="1" u="sng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850" algn="r">
              <a:lnSpc>
                <a:spcPct val="107000"/>
              </a:lnSpc>
              <a:spcAft>
                <a:spcPts val="0"/>
              </a:spcAft>
            </a:pPr>
            <a:r>
              <a:rPr lang="ru-RU" sz="3200" b="1" u="sng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разделов </a:t>
            </a:r>
            <a:r>
              <a:rPr lang="ru-RU" sz="3200" b="1" u="sng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портфолио</a:t>
            </a:r>
            <a:endParaRPr lang="ru-RU" sz="32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850"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Визитная карточка педагога"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850"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Раздел 2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Документы"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850"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Раздел 3     </a:t>
            </a:r>
            <a:r>
              <a:rPr 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Образовательная </a:t>
            </a:r>
            <a:endParaRPr lang="ru-RU" sz="2400" b="1" i="1" dirty="0" smtClean="0">
              <a:solidFill>
                <a:schemeClr val="tx2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850"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методическая </a:t>
            </a:r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деятельность </a:t>
            </a:r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педагога"</a:t>
            </a:r>
            <a:endParaRPr lang="ru-RU" sz="2400" b="1" i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850"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Раздел 4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Педагогическая копилка педагога"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850"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Раздел 5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Достижения педагога"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850"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Раздел 6 </a:t>
            </a:r>
            <a:r>
              <a:rPr lang="ru-RU" sz="2400" b="1" dirty="0">
                <a:solidFill>
                  <a:schemeClr val="accent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"Поощрения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награды, отзывы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</a:p>
          <a:p>
            <a:pPr indent="450850"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Общественная деятельность 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педагога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72244"/>
            <a:ext cx="1905000" cy="190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321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04664"/>
            <a:ext cx="8424936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8945" algn="ctr">
              <a:spcBef>
                <a:spcPts val="450"/>
              </a:spcBef>
              <a:spcAft>
                <a:spcPts val="450"/>
              </a:spcAft>
            </a:pPr>
            <a:r>
              <a:rPr lang="ru-RU" dirty="0">
                <a:solidFill>
                  <a:schemeClr val="accent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Продуктивность образовательной деятельности предусматривает следующие </a:t>
            </a:r>
            <a:endParaRPr lang="ru-RU" sz="28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48945" algn="ctr">
              <a:spcBef>
                <a:spcPts val="450"/>
              </a:spcBef>
              <a:spcAft>
                <a:spcPts val="45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показатели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800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91845" indent="-342900">
              <a:spcBef>
                <a:spcPts val="450"/>
              </a:spcBef>
              <a:spcAft>
                <a:spcPts val="450"/>
              </a:spcAft>
              <a:buFontTx/>
              <a:buChar char="-"/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Результаты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освоения обучающимися, воспитанниками образовательных программ и показатели динамики их достижений по итогам мониторингов.  </a:t>
            </a:r>
            <a:endParaRPr lang="ru-RU" sz="2000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91845" indent="-342900">
              <a:spcBef>
                <a:spcPts val="450"/>
              </a:spcBef>
              <a:spcAft>
                <a:spcPts val="450"/>
              </a:spcAft>
              <a:buFontTx/>
              <a:buChar char="-"/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Продуктивность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деятельности педагога по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развитию воспитанников, </a:t>
            </a:r>
          </a:p>
          <a:p>
            <a:pPr marL="791845" indent="-342900">
              <a:spcBef>
                <a:spcPts val="450"/>
              </a:spcBef>
              <a:spcAft>
                <a:spcPts val="450"/>
              </a:spcAft>
              <a:buFontTx/>
              <a:buChar char="-"/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Выявление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развитие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способностей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воспитанников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научной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(интеллектуальной), творческой, физкультурно-спортивной деятельности.  </a:t>
            </a:r>
            <a:endParaRPr lang="ru-RU" sz="2000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91845" indent="-342900">
              <a:spcBef>
                <a:spcPts val="450"/>
              </a:spcBef>
              <a:spcAft>
                <a:spcPts val="450"/>
              </a:spcAft>
              <a:buFontTx/>
              <a:buChar char="-"/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Личный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вклад педагогического работника в повышение качества образования, распространение собственного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опыта,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использование новых образовательных технологий. </a:t>
            </a:r>
            <a:endParaRPr lang="ru-RU" sz="2000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91845" indent="-342900">
              <a:spcBef>
                <a:spcPts val="450"/>
              </a:spcBef>
              <a:spcAft>
                <a:spcPts val="450"/>
              </a:spcAft>
              <a:buFontTx/>
              <a:buChar char="-"/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Награды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поощрения.</a:t>
            </a:r>
            <a:endParaRPr lang="ru-RU" sz="2000" b="1" dirty="0">
              <a:solidFill>
                <a:schemeClr val="tx2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0312" y="5362947"/>
            <a:ext cx="1495053" cy="14950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78782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04664"/>
            <a:ext cx="8712968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 smtClean="0">
                <a:solidFill>
                  <a:srgbClr val="C00000"/>
                </a:solidFill>
              </a:rPr>
              <a:t> </a:t>
            </a:r>
            <a:r>
              <a:rPr lang="ru-RU" sz="2800" b="1" u="sng" dirty="0" smtClean="0">
                <a:solidFill>
                  <a:srgbClr val="C00000"/>
                </a:solidFill>
              </a:rPr>
              <a:t>Отражение в </a:t>
            </a:r>
            <a:r>
              <a:rPr lang="ru-RU" sz="2800" b="1" u="sng" dirty="0">
                <a:solidFill>
                  <a:srgbClr val="C00000"/>
                </a:solidFill>
              </a:rPr>
              <a:t>анализе в портфолио продуктивности методической детальности воспитателя-педагога в работе с подростками, входящим в мою целевую группу</a:t>
            </a:r>
            <a:r>
              <a:rPr lang="ru-RU" sz="2800" b="1" u="sng" dirty="0" smtClean="0">
                <a:solidFill>
                  <a:srgbClr val="C00000"/>
                </a:solidFill>
              </a:rPr>
              <a:t>.</a:t>
            </a:r>
          </a:p>
          <a:p>
            <a:pPr algn="ctr"/>
            <a:endParaRPr lang="ru-RU" sz="2400" b="1" dirty="0">
              <a:solidFill>
                <a:srgbClr val="C00000"/>
              </a:solidFill>
            </a:endParaRPr>
          </a:p>
          <a:p>
            <a:r>
              <a:rPr lang="ru-RU" sz="2400" b="1" i="1" u="sng" dirty="0" smtClean="0">
                <a:solidFill>
                  <a:srgbClr val="FF0000"/>
                </a:solidFill>
              </a:rPr>
              <a:t>Раздел</a:t>
            </a:r>
            <a:r>
              <a:rPr lang="ru-RU" sz="2400" b="1" i="1" u="sng" dirty="0" smtClean="0">
                <a:solidFill>
                  <a:srgbClr val="FF0000"/>
                </a:solidFill>
              </a:rPr>
              <a:t>: </a:t>
            </a:r>
            <a:r>
              <a:rPr lang="ru-RU" sz="2400" b="1" i="1" dirty="0" smtClean="0">
                <a:solidFill>
                  <a:srgbClr val="002060"/>
                </a:solidFill>
              </a:rPr>
              <a:t>Образовательная </a:t>
            </a:r>
            <a:r>
              <a:rPr lang="ru-RU" sz="2400" b="1" i="1" dirty="0" smtClean="0">
                <a:solidFill>
                  <a:srgbClr val="002060"/>
                </a:solidFill>
              </a:rPr>
              <a:t>деятельность </a:t>
            </a:r>
            <a:r>
              <a:rPr lang="ru-RU" sz="2400" b="1" i="1" dirty="0" smtClean="0">
                <a:solidFill>
                  <a:srgbClr val="002060"/>
                </a:solidFill>
              </a:rPr>
              <a:t>предусматривает:</a:t>
            </a:r>
          </a:p>
          <a:p>
            <a:endParaRPr lang="ru-RU" sz="2400" b="1" i="1" dirty="0" smtClean="0">
              <a:solidFill>
                <a:srgbClr val="002060"/>
              </a:solidFill>
            </a:endParaRPr>
          </a:p>
          <a:p>
            <a:pPr marL="342900" indent="-342900" algn="just">
              <a:buFontTx/>
              <a:buChar char="-"/>
            </a:pPr>
            <a:r>
              <a:rPr lang="ru-RU" sz="2400" b="1" i="1" dirty="0" smtClean="0">
                <a:solidFill>
                  <a:srgbClr val="002060"/>
                </a:solidFill>
              </a:rPr>
              <a:t>показатели </a:t>
            </a:r>
            <a:r>
              <a:rPr lang="ru-RU" sz="2400" b="1" i="1" dirty="0" smtClean="0">
                <a:solidFill>
                  <a:srgbClr val="002060"/>
                </a:solidFill>
              </a:rPr>
              <a:t>использования современных образовательных технологий с детьми разных возрастных категорий в условиях центра </a:t>
            </a:r>
            <a:r>
              <a:rPr lang="ru-RU" sz="2400" b="1" i="1" dirty="0" smtClean="0">
                <a:solidFill>
                  <a:srgbClr val="002060"/>
                </a:solidFill>
              </a:rPr>
              <a:t>помощи </a:t>
            </a:r>
          </a:p>
          <a:p>
            <a:pPr marL="342900" indent="-342900" algn="just">
              <a:buFontTx/>
              <a:buChar char="-"/>
            </a:pPr>
            <a:endParaRPr lang="ru-RU" sz="2400" b="1" i="1" dirty="0" smtClean="0">
              <a:solidFill>
                <a:srgbClr val="002060"/>
              </a:solidFill>
            </a:endParaRPr>
          </a:p>
          <a:p>
            <a:pPr marL="342900" indent="-342900" algn="just">
              <a:buFontTx/>
              <a:buChar char="-"/>
            </a:pPr>
            <a:r>
              <a:rPr lang="ru-RU" sz="2400" b="1" i="1" dirty="0" smtClean="0">
                <a:solidFill>
                  <a:srgbClr val="002060"/>
                </a:solidFill>
              </a:rPr>
              <a:t>анализ </a:t>
            </a:r>
            <a:r>
              <a:rPr lang="ru-RU" sz="2400" b="1" i="1" dirty="0" smtClean="0">
                <a:solidFill>
                  <a:srgbClr val="002060"/>
                </a:solidFill>
              </a:rPr>
              <a:t>и отражение в портфолио эффективных форм и методов в работе воспитателя.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6256" y="5029735"/>
            <a:ext cx="1800200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8343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51520" y="567384"/>
            <a:ext cx="8712968" cy="3648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3600" b="1" u="sng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формы </a:t>
            </a:r>
            <a:r>
              <a:rPr lang="ru-RU" sz="3600" b="1" u="sng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3600" b="1" u="sng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методы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7000"/>
              </a:lnSpc>
            </a:pPr>
            <a:r>
              <a:rPr lang="ru-RU" sz="2400" b="1" u="sng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условий для станов­ления и творческого самосовершенствования личности, развития ком­муникативных способностей, социальной активности и зрелости, нацио­нального самосознания, гуманистической направленности личности.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61925" algn="just" fontAlgn="base">
              <a:lnSpc>
                <a:spcPct val="107000"/>
              </a:lnSpc>
              <a:spcAft>
                <a:spcPts val="600"/>
              </a:spcAft>
            </a:pPr>
            <a:endParaRPr lang="ru-RU" b="1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4437112"/>
            <a:ext cx="87129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7030A0"/>
                </a:solidFill>
              </a:rPr>
              <a:t>В широком понимании форма — способ организации, а </a:t>
            </a:r>
            <a:r>
              <a:rPr lang="ru-RU" sz="2400" b="1" dirty="0" smtClean="0">
                <a:solidFill>
                  <a:srgbClr val="7030A0"/>
                </a:solidFill>
              </a:rPr>
              <a:t>метод —</a:t>
            </a:r>
            <a:r>
              <a:rPr lang="ru-RU" sz="2400" b="1" dirty="0">
                <a:solidFill>
                  <a:srgbClr val="7030A0"/>
                </a:solidFill>
              </a:rPr>
              <a:t>спо­соб достижения результатов деятельности. Формы воспитания служат для внешнего выражения содержания воспитания, способов организации и взаимосвязи его отдельных элементов.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2320" y="188640"/>
            <a:ext cx="1243583" cy="15165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76265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568952" cy="6141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61925" fontAlgn="base">
              <a:lnSpc>
                <a:spcPct val="107000"/>
              </a:lnSpc>
              <a:spcAft>
                <a:spcPts val="600"/>
              </a:spcAft>
            </a:pPr>
            <a:r>
              <a:rPr lang="ru-RU" sz="3200" b="1" u="sng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Выделяют:</a:t>
            </a:r>
          </a:p>
          <a:p>
            <a:pPr indent="161925" algn="ctr" fontAlgn="base">
              <a:lnSpc>
                <a:spcPct val="107000"/>
              </a:lnSpc>
              <a:spcAft>
                <a:spcPts val="600"/>
              </a:spcAft>
            </a:pPr>
            <a:endParaRPr lang="ru-RU" sz="3200" b="1" u="sng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61925" algn="just" fontAlgn="base">
              <a:lnSpc>
                <a:spcPct val="107000"/>
              </a:lnSpc>
              <a:spcAft>
                <a:spcPts val="60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Массовые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формы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работы ха­рактеризуются эпизодичностью проведения воспитательных меропри­ятий и значительным количеством их участников (конференции, тема­тические вечера, смотры, конкурсы, олимпиады, фестивали, туризм и др.). </a:t>
            </a:r>
            <a:endParaRPr lang="ru-RU" sz="2000" b="1" dirty="0" smtClean="0">
              <a:solidFill>
                <a:srgbClr val="7030A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61925" algn="just" fontAlgn="base">
              <a:lnSpc>
                <a:spcPct val="107000"/>
              </a:lnSpc>
              <a:spcAft>
                <a:spcPts val="60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Групповые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формы воспитательной работы отличаются продол­жительностью, постоянством в определенной группе (диспуты, коллек­тивные творческие дела, кружки, художественная самодеятельность, спортивные секции, экскурсии и т. д.). </a:t>
            </a:r>
            <a:endParaRPr lang="ru-RU" sz="2000" b="1" dirty="0" smtClean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600"/>
              </a:spcAft>
            </a:pPr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Индивидуальные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формы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воспита­ния предполагает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самостоятельную работу воспитуемого над собой под руководством воспитателя, постепенно переходящую в са­мовоспитание.</a:t>
            </a:r>
          </a:p>
          <a:p>
            <a:pPr marL="342900" indent="-342900" algn="just" fontAlgn="base">
              <a:lnSpc>
                <a:spcPct val="107000"/>
              </a:lnSpc>
              <a:spcAft>
                <a:spcPts val="600"/>
              </a:spcAft>
              <a:buFontTx/>
              <a:buChar char="-"/>
            </a:pPr>
            <a:endParaRPr lang="ru-RU" sz="2000" dirty="0">
              <a:solidFill>
                <a:schemeClr val="accent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224" y="1"/>
            <a:ext cx="2232248" cy="1485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042634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548680"/>
            <a:ext cx="8496944" cy="6290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61925" algn="just" fontAlgn="base">
              <a:lnSpc>
                <a:spcPct val="107000"/>
              </a:lnSpc>
              <a:spcAft>
                <a:spcPts val="600"/>
              </a:spcAft>
            </a:pP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Методы определяют конкретные пути реализации целей воспитания, повышения эффективности организационных форм.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61925" algn="just" fontAlgn="base">
              <a:lnSpc>
                <a:spcPct val="107000"/>
              </a:lnSpc>
              <a:spcAft>
                <a:spcPts val="600"/>
              </a:spcAft>
            </a:pP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Понятия “ форма воспитания” и “метод воспитания” близки по значе­нию. Часто одни и те же способы воспитательного воздействия могут рассматриваться и как форма, и как метод (например, беседа). </a:t>
            </a:r>
            <a:endParaRPr lang="ru-RU" sz="2000" dirty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350" marR="246380" indent="-6350"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Формы 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методы коррекционной работы показаны и анализируются в портфолио по представленным реализуемым современным программам и аналитическим отчетам воспитательной работы. </a:t>
            </a:r>
            <a:endParaRPr lang="ru-RU" sz="2000" b="1" dirty="0" smtClean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50" marR="246380" indent="-6350" algn="just">
              <a:lnSpc>
                <a:spcPct val="115000"/>
              </a:lnSpc>
              <a:spcAft>
                <a:spcPts val="0"/>
              </a:spcAft>
            </a:pPr>
            <a:endParaRPr lang="ru-RU" sz="20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350" marR="246380" indent="-6350"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Индивидуальные коррекционные мероприятия также отражаются в планах работ воспитателя и анализе результатов по отчетам вложенным в портфолио. Это демонстрация хорошо подготовленных бесед и упражнений по развитию психических познавательных процессов, свойств, образований и коррекции психических состояний.</a:t>
            </a:r>
          </a:p>
          <a:p>
            <a:pPr marL="6350" marR="246380" indent="-6350">
              <a:lnSpc>
                <a:spcPct val="115000"/>
              </a:lnSpc>
              <a:spcAft>
                <a:spcPts val="0"/>
              </a:spcAft>
            </a:pPr>
            <a:endParaRPr lang="ru-RU" sz="105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69111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8856984" cy="59677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ФОРМЫ И МЕТОДЫ ГРУППОВОЙ РАБОТЫ: </a:t>
            </a:r>
          </a:p>
          <a:p>
            <a:pPr marL="349250" indent="-34290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познавательные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беседы, </a:t>
            </a:r>
            <a:endParaRPr lang="ru-RU" sz="2400" dirty="0" smtClean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9250" indent="-34290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индивидуальные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беседы, </a:t>
            </a:r>
            <a:endParaRPr lang="ru-RU" sz="2400" dirty="0" smtClean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9250" indent="-34290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беседы-рассуждения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endParaRPr lang="ru-RU" sz="2400" dirty="0" smtClean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9250" indent="-34290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беседы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анализом ситуаций, </a:t>
            </a:r>
            <a:endParaRPr lang="ru-RU" sz="2400" dirty="0" smtClean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9250" indent="-34290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различные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дискуссии, </a:t>
            </a:r>
            <a:endParaRPr lang="ru-RU" sz="2400" dirty="0" smtClean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9250" indent="-34290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конкурсы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викторины, занятия - тренинги, </a:t>
            </a:r>
            <a:endParaRPr lang="ru-RU" sz="2400" dirty="0" smtClean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9250" indent="-34290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мозговые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штурмы, ролевые игры, </a:t>
            </a:r>
            <a:endParaRPr lang="ru-RU" sz="2400" dirty="0" smtClean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9250" indent="-34290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игры-путешествия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endParaRPr lang="ru-RU" sz="2400" dirty="0" smtClean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9250" indent="-34290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просмотры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обсуждения фильмов, </a:t>
            </a:r>
            <a:endParaRPr lang="ru-RU" sz="2400" dirty="0" smtClean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9250" indent="-34290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заседания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актива группы, занятия по детскому самоуправлению, соревновательные мероприятия, как между воспитанниками, так и между ребятами и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коллективом,</a:t>
            </a:r>
          </a:p>
          <a:p>
            <a:pPr marL="349250" indent="-34290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мероприятия по трудовой деятельности.</a:t>
            </a:r>
            <a:endParaRPr lang="ru-RU" sz="24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827" y="116631"/>
            <a:ext cx="2688299" cy="2016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545630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</TotalTime>
  <Words>1269</Words>
  <Application>Microsoft Office PowerPoint</Application>
  <PresentationFormat>Экран (4:3)</PresentationFormat>
  <Paragraphs>268</Paragraphs>
  <Slides>24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32" baseType="lpstr">
      <vt:lpstr>Arial</vt:lpstr>
      <vt:lpstr>Arial Black</vt:lpstr>
      <vt:lpstr>Calibri</vt:lpstr>
      <vt:lpstr>Times New Roman</vt:lpstr>
      <vt:lpstr>Urdu Typesetting</vt:lpstr>
      <vt:lpstr>Wingdings</vt:lpstr>
      <vt:lpstr>Тема Office</vt:lpstr>
      <vt:lpstr>1_Тема Office</vt:lpstr>
      <vt:lpstr> ПОРТФОЛИО КАК ПОКАЗАТЕЛЬ ИСПОЛЬЗУЕМЫХ В ЛИЧНОСТНОМ РАЗВИТИИ ФОРМ И МЕТОДОВ КОРРЕКЦИОННОЙ РАБОТЫ ПРОЦЕССА ВЗАИМОДЕЙСТВИЯ  ВОСПИТАТЕЛЯ И ВОСПИТАННИКА  Кирман Василий Васильевич Воспитатель  ГКУСО РО Азовского центра помощи детям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«Портфолио как показатель используемых в личностном развитии форм и методов коррекционной работы процесса взаимодействия воспитателя и воспитанника».</dc:title>
  <dc:creator>Артем Кирман</dc:creator>
  <cp:lastModifiedBy>Елена</cp:lastModifiedBy>
  <cp:revision>46</cp:revision>
  <dcterms:created xsi:type="dcterms:W3CDTF">2020-11-10T11:30:56Z</dcterms:created>
  <dcterms:modified xsi:type="dcterms:W3CDTF">2020-11-13T13:09:18Z</dcterms:modified>
</cp:coreProperties>
</file>