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ls" ContentType="application/vnd.ms-exce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docx" ContentType="application/vnd.openxmlformats-officedocument.wordprocessingml.document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Default Extension="doc" ContentType="application/msword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vml" ContentType="application/vnd.openxmlformats-officedocument.vmlDrawing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7" r:id="rId2"/>
    <p:sldId id="258" r:id="rId3"/>
    <p:sldId id="256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71" r:id="rId15"/>
    <p:sldId id="269" r:id="rId16"/>
    <p:sldId id="272" r:id="rId17"/>
    <p:sldId id="274" r:id="rId18"/>
    <p:sldId id="276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484" autoAdjust="0"/>
  </p:normalViewPr>
  <p:slideViewPr>
    <p:cSldViewPr>
      <p:cViewPr varScale="1">
        <p:scale>
          <a:sx n="58" d="100"/>
          <a:sy n="58" d="100"/>
        </p:scale>
        <p:origin x="-163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txPr>
              <a:bodyPr/>
              <a:lstStyle/>
              <a:p>
                <a:pPr>
                  <a:defRPr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Лист1!$A$2:$A$7</c:f>
              <c:strCache>
                <c:ptCount val="6"/>
                <c:pt idx="0">
                  <c:v>4 года</c:v>
                </c:pt>
                <c:pt idx="1">
                  <c:v>9 лет</c:v>
                </c:pt>
                <c:pt idx="2">
                  <c:v>10 лет</c:v>
                </c:pt>
                <c:pt idx="3">
                  <c:v>12 лет</c:v>
                </c:pt>
                <c:pt idx="4">
                  <c:v>14 лет</c:v>
                </c:pt>
                <c:pt idx="5">
                  <c:v>15 лет</c:v>
                </c:pt>
              </c:strCache>
            </c:strRef>
          </c:cat>
          <c:val>
            <c:numRef>
              <c:f>Лист1!$B$2:$B$7</c:f>
              <c:numCache>
                <c:formatCode>0.0%</c:formatCode>
                <c:ptCount val="6"/>
                <c:pt idx="0" formatCode="0%">
                  <c:v>0.25</c:v>
                </c:pt>
                <c:pt idx="1">
                  <c:v>0.125</c:v>
                </c:pt>
                <c:pt idx="2">
                  <c:v>0.125</c:v>
                </c:pt>
                <c:pt idx="3">
                  <c:v>0.125</c:v>
                </c:pt>
                <c:pt idx="4">
                  <c:v>0.125</c:v>
                </c:pt>
                <c:pt idx="5" formatCode="0%">
                  <c:v>0.25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txPr>
              <a:bodyPr/>
              <a:lstStyle/>
              <a:p>
                <a:pPr>
                  <a:defRPr sz="2400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ru-RU"/>
              </a:p>
            </c:txPr>
            <c:showVal val="1"/>
          </c:dLbls>
          <c:cat>
            <c:strRef>
              <c:f>Лист1!$A$2:$A$6</c:f>
              <c:strCache>
                <c:ptCount val="5"/>
                <c:pt idx="0">
                  <c:v>Валерия</c:v>
                </c:pt>
                <c:pt idx="1">
                  <c:v>Наталья</c:v>
                </c:pt>
                <c:pt idx="2">
                  <c:v>Вадим</c:v>
                </c:pt>
                <c:pt idx="3">
                  <c:v>Александр</c:v>
                </c:pt>
                <c:pt idx="4">
                  <c:v>Катя</c:v>
                </c:pt>
              </c:strCache>
            </c:strRef>
          </c:cat>
          <c:val>
            <c:numRef>
              <c:f>Лист1!$B$2:$B$6</c:f>
              <c:numCache>
                <c:formatCode>0.0%</c:formatCode>
                <c:ptCount val="5"/>
                <c:pt idx="0">
                  <c:v>0.31600000000000056</c:v>
                </c:pt>
                <c:pt idx="1">
                  <c:v>0.31700000000000056</c:v>
                </c:pt>
                <c:pt idx="2">
                  <c:v>0.51700000000000002</c:v>
                </c:pt>
                <c:pt idx="3">
                  <c:v>0.48400000000000032</c:v>
                </c:pt>
                <c:pt idx="4" formatCode="0%">
                  <c:v>0.52</c:v>
                </c:pt>
              </c:numCache>
            </c:numRef>
          </c:val>
        </c:ser>
        <c:axId val="329516544"/>
        <c:axId val="329556352"/>
      </c:barChart>
      <c:catAx>
        <c:axId val="329516544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endParaRPr lang="ru-RU"/>
          </a:p>
        </c:txPr>
        <c:crossAx val="329556352"/>
        <c:crosses val="autoZero"/>
        <c:auto val="1"/>
        <c:lblAlgn val="ctr"/>
        <c:lblOffset val="100"/>
      </c:catAx>
      <c:valAx>
        <c:axId val="329556352"/>
        <c:scaling>
          <c:orientation val="minMax"/>
        </c:scaling>
        <c:delete val="1"/>
        <c:axPos val="l"/>
        <c:majorGridlines/>
        <c:numFmt formatCode="0.0%" sourceLinked="1"/>
        <c:tickLblPos val="none"/>
        <c:crossAx val="329516544"/>
        <c:crosses val="autoZero"/>
        <c:crossBetween val="between"/>
      </c:valAx>
    </c:plotArea>
    <c:plotVisOnly val="1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image" Target="../media/image3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2A0F08-7DFB-4F8E-945D-D00A4DCEB476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EB5D2C-5FE1-49E5-8037-CE9885031F0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 помощью </a:t>
            </a:r>
            <a:r>
              <a:rPr lang="ru-RU" sz="1200" i="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портфолио</a:t>
            </a:r>
            <a:r>
              <a:rPr lang="ru-RU" sz="120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, как педагогической технологии, достаточно эффективно можно отслеживать </a:t>
            </a:r>
            <a:r>
              <a:rPr lang="ru-RU" sz="1200" i="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сформированность</a:t>
            </a:r>
            <a:r>
              <a:rPr lang="ru-RU" sz="120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ключевых компетенций и компетентностей  воспитанника</a:t>
            </a:r>
            <a:r>
              <a:rPr lang="ru-RU" sz="1200" i="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120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и педагога как современного человека </a:t>
            </a:r>
            <a:r>
              <a:rPr lang="en-US" sz="120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XXI</a:t>
            </a:r>
            <a:r>
              <a:rPr lang="ru-RU" sz="120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века.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Создание собственного </a:t>
            </a:r>
            <a:r>
              <a:rPr lang="ru-RU" sz="1200" i="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портфолио</a:t>
            </a:r>
            <a:r>
              <a:rPr lang="ru-RU" sz="120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поможет педагогу – специалисту, воспитателю: </a:t>
            </a:r>
            <a:r>
              <a:rPr lang="en-US" sz="120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 </a:t>
            </a:r>
            <a:r>
              <a:rPr lang="ru-RU" sz="120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систематизировать накопленный опыт, определять направление деятельности, </a:t>
            </a:r>
            <a:r>
              <a:rPr lang="en-US" sz="120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 </a:t>
            </a:r>
            <a:r>
              <a:rPr lang="ru-RU" sz="120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показать уровень подготовленности активности во</a:t>
            </a:r>
            <a:r>
              <a:rPr lang="ru-RU" sz="1200" i="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всех </a:t>
            </a:r>
            <a:r>
              <a:rPr lang="ru-RU" sz="1200" i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видах деятельности, отслеживать творческий и профессиональный рост, содействовать формированию навыков самооценки, позволит презентовать свои достижения и направления деятельности.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i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B5D2C-5FE1-49E5-8037-CE9885031F0E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B5D2C-5FE1-49E5-8037-CE9885031F0E}" type="slidenum">
              <a:rPr lang="ru-RU" smtClean="0"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 сожалению, в свете трудностей, которые выдвигает нам всем сегодняшнее время,</a:t>
            </a:r>
            <a:r>
              <a:rPr lang="ru-RU" baseline="0" dirty="0" smtClean="0"/>
              <a:t> возможности выезда нет. И, конечно, ничего не заменит прямое общение, но останавливаться нельзя и нужно использовать дистанционные курсы.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B5D2C-5FE1-49E5-8037-CE9885031F0E}" type="slidenum">
              <a:rPr lang="ru-RU" smtClean="0"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Одно из последних мероприятий, перед ограничительными</a:t>
            </a:r>
            <a:r>
              <a:rPr lang="ru-RU" baseline="0" dirty="0" smtClean="0"/>
              <a:t> мерами.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B5D2C-5FE1-49E5-8037-CE9885031F0E}" type="slidenum">
              <a:rPr lang="ru-RU" smtClean="0"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 января 2017 года создала персональный сайт, который позволяет</a:t>
            </a:r>
            <a:r>
              <a:rPr lang="ru-RU" baseline="0" dirty="0" smtClean="0"/>
              <a:t> мне выставлять свой накопительный материал, открывает доступ к материал других педагогов, дает возможность принимать участие в конкурсах.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B5D2C-5FE1-49E5-8037-CE9885031F0E}" type="slidenum">
              <a:rPr lang="ru-RU" smtClean="0"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Постоянно участвую в конкурсах профессионального мастерства.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B5D2C-5FE1-49E5-8037-CE9885031F0E}" type="slidenum">
              <a:rPr lang="ru-RU" smtClean="0"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Главное достижение педагога – это высокий уровень личностного  развития воспитанников. В нашем учреждении отведено особое место диагностике и анализу деятельности. Конечно, не остановить свое внимание на этом, я не могу. Это очень плодотворная и большая</a:t>
            </a:r>
            <a:r>
              <a:rPr lang="ru-RU" baseline="0" dirty="0" smtClean="0"/>
              <a:t> работа. Это пакет диагностик, это  совместная деятельность с воспитанниками по результатам которой подводится итог. Предоставлю вашему вниманию малую долю.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B5D2C-5FE1-49E5-8037-CE9885031F0E}" type="slidenum">
              <a:rPr lang="ru-RU" smtClean="0"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Как вы понимаете показать полностью весь материал не предоставляется возможным. Но, не остановить свое внимание на,</a:t>
            </a:r>
            <a:r>
              <a:rPr lang="ru-RU" baseline="0" dirty="0" smtClean="0"/>
              <a:t> еще, одном виде </a:t>
            </a:r>
            <a:r>
              <a:rPr lang="ru-RU" baseline="0" dirty="0" err="1" smtClean="0"/>
              <a:t>портфолио</a:t>
            </a:r>
            <a:r>
              <a:rPr lang="ru-RU" baseline="0" dirty="0" smtClean="0"/>
              <a:t>, я не могу. Это </a:t>
            </a:r>
            <a:r>
              <a:rPr lang="ru-RU" baseline="0" dirty="0" err="1" smtClean="0"/>
              <a:t>портфолио</a:t>
            </a:r>
            <a:r>
              <a:rPr lang="ru-RU" baseline="0" dirty="0" smtClean="0"/>
              <a:t> группы. Которое ведет воспитатель совместно с детьми.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B5D2C-5FE1-49E5-8037-CE9885031F0E}" type="slidenum">
              <a:rPr lang="ru-RU" smtClean="0"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B5D2C-5FE1-49E5-8037-CE9885031F0E}" type="slidenum">
              <a:rPr lang="ru-RU" smtClean="0"/>
              <a:t>28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Я хочу все нам пожелать крепкого здоровья, терпения и благополучия. Спасибо </a:t>
            </a:r>
            <a:r>
              <a:rPr lang="ru-RU" smtClean="0"/>
              <a:t>за внимание!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B5D2C-5FE1-49E5-8037-CE9885031F0E}" type="slidenum">
              <a:rPr lang="ru-RU" smtClean="0"/>
              <a:t>29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err="1" smtClean="0"/>
              <a:t>Портфолио</a:t>
            </a:r>
            <a:r>
              <a:rPr lang="ru-RU" baseline="0" dirty="0" smtClean="0"/>
              <a:t>  - это э</a:t>
            </a:r>
            <a:r>
              <a:rPr lang="ru-RU" dirty="0" smtClean="0"/>
              <a:t>кспертиза профессиональной деятельности, которая  предусматривает комплексную оценку результатов труда педагогического работника на основании всей совокупности сведений, получаемых из различных источников и прежде всего из материалов и документов, собранных педагогом в индивидуальной папке достижений.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B5D2C-5FE1-49E5-8037-CE9885031F0E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Если говорить о системе оформления </a:t>
            </a:r>
            <a:r>
              <a:rPr lang="ru-RU" dirty="0" err="1" smtClean="0"/>
              <a:t>портфолио</a:t>
            </a:r>
            <a:r>
              <a:rPr lang="ru-RU" dirty="0" smtClean="0"/>
              <a:t> в нашем учреждении,</a:t>
            </a:r>
            <a:r>
              <a:rPr lang="ru-RU" baseline="0" dirty="0" smtClean="0"/>
              <a:t> то систематичность пополнения </a:t>
            </a:r>
            <a:r>
              <a:rPr lang="ru-RU" baseline="0" dirty="0" err="1" smtClean="0"/>
              <a:t>портфолио</a:t>
            </a:r>
            <a:r>
              <a:rPr lang="ru-RU" baseline="0" dirty="0" smtClean="0"/>
              <a:t> – раз в месяц, наглядность, т.е. сканирование грамот, дипломов, сертификатов, а также </a:t>
            </a:r>
            <a:r>
              <a:rPr lang="ru-RU" baseline="0" dirty="0" err="1" smtClean="0"/>
              <a:t>фотоотчеты</a:t>
            </a:r>
            <a:r>
              <a:rPr lang="ru-RU" baseline="0" dirty="0" smtClean="0"/>
              <a:t>  проводимых мероприятий обязательны.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B5D2C-5FE1-49E5-8037-CE9885031F0E}" type="slidenum">
              <a:rPr lang="ru-RU" smtClean="0"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 нашем учреждении определены</a:t>
            </a:r>
            <a:r>
              <a:rPr lang="ru-RU" baseline="0" dirty="0" smtClean="0"/>
              <a:t> две формы </a:t>
            </a:r>
            <a:r>
              <a:rPr lang="ru-RU" baseline="0" dirty="0" err="1" smtClean="0"/>
              <a:t>портфолио</a:t>
            </a:r>
            <a:r>
              <a:rPr lang="ru-RU" baseline="0" dirty="0" smtClean="0"/>
              <a:t>: </a:t>
            </a:r>
            <a:r>
              <a:rPr lang="ru-RU" baseline="0" dirty="0" err="1" smtClean="0"/>
              <a:t>портфолио</a:t>
            </a:r>
            <a:r>
              <a:rPr lang="ru-RU" baseline="0" dirty="0" smtClean="0"/>
              <a:t> в электронном виде и творческий отчет педагога, т.е. </a:t>
            </a:r>
            <a:r>
              <a:rPr lang="ru-RU" baseline="0" dirty="0" err="1" smtClean="0"/>
              <a:t>портфолио</a:t>
            </a:r>
            <a:r>
              <a:rPr lang="ru-RU" baseline="0" dirty="0" smtClean="0"/>
              <a:t> на бумажном носителе.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B5D2C-5FE1-49E5-8037-CE9885031F0E}" type="slidenum">
              <a:rPr lang="ru-RU" smtClean="0"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Как говорят в нашем коллективе – </a:t>
            </a:r>
            <a:r>
              <a:rPr lang="ru-RU" dirty="0" err="1" smtClean="0"/>
              <a:t>портфолио</a:t>
            </a:r>
            <a:r>
              <a:rPr lang="ru-RU" dirty="0" smtClean="0"/>
              <a:t> это лицо педагога. Поэтому, каждый педагог старается внести в </a:t>
            </a:r>
            <a:r>
              <a:rPr lang="ru-RU" dirty="0" err="1" smtClean="0"/>
              <a:t>портфолио</a:t>
            </a:r>
            <a:r>
              <a:rPr lang="ru-RU" dirty="0" smtClean="0"/>
              <a:t> свою «изюминку». Полноту, достоверность, манеру оформления и результаты оценивают на заседании МО «Воспитатель» </a:t>
            </a:r>
            <a:r>
              <a:rPr lang="ru-RU" baseline="0" dirty="0" smtClean="0"/>
              <a:t> два раза в год. В ноябре – декабре (для стремления к лучшему) и в мае – июне (подведение результатов педагогической деятельности)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B5D2C-5FE1-49E5-8037-CE9885031F0E}" type="slidenum">
              <a:rPr lang="ru-RU" smtClean="0"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Портфолио</a:t>
            </a:r>
            <a:r>
              <a:rPr lang="ru-RU" dirty="0" smtClean="0"/>
              <a:t> педагога очень успешно используется при аттестации педагога,</a:t>
            </a:r>
            <a:r>
              <a:rPr lang="ru-RU" baseline="0" dirty="0" smtClean="0"/>
              <a:t> при подтверждении категории. В данном случае используется бумажный носитель – «Творческий отчет педагога».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B5D2C-5FE1-49E5-8037-CE9885031F0E}" type="slidenum">
              <a:rPr lang="ru-RU" smtClean="0"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Ошибка первая: сбор материалов вместо педагога. В данном случае сбором документов и материалов занимается не сам педагог, а администрация (например, готовя материалы к очередной аттестации или подтверждению категории).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Ошибка вторая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отказ педагогу в помощи при формировании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портфолио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Восприятие администрацией процесса формирования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портфолио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только как сугубо личного дела самого педагога. Думаю, что не открою секрет, но в нашем учреждении есть простое правило «прежде чем требовать, сделай это сам». Да,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портфолио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корректируются, оформляются с помощью администрации.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Ошибка третья: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формализация и соревнование при сборе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портфолио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Объяснить это можно тем, что у человека развит инстинкт “собирательства”, который и толкает (особенно при неверно понятом замысле самой идеи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портфолио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на интенсивные поиски доказательства своих достижений, а не на собственное развитие и удовлетворение.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i="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Вторая группа ошибок связана с оценкой материалов </a:t>
            </a:r>
            <a:r>
              <a:rPr lang="ru-RU" sz="1200" b="1" i="0" u="sng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портфолио</a:t>
            </a:r>
            <a:r>
              <a:rPr lang="ru-RU" sz="1200" b="1" i="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 - 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сбор в </a:t>
            </a:r>
            <a:r>
              <a:rPr lang="ru-RU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портфолио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только официальных документов. При сборе информации для </a:t>
            </a:r>
            <a:r>
              <a:rPr lang="ru-RU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портфолио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довольно часто его авторы-составители проявляют определенную однобокость – увлечение сбором только официальных сертифицированных документов (дипломов, сертификатов, свидетельств, удостоверений и т.д.), которые выдаются официальными органами  и т.д. Как следствие этого увлечения, у тех, кто собирает </a:t>
            </a:r>
            <a:r>
              <a:rPr lang="ru-RU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портфолио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не хватает времени или они сознательно игнорируют творческие работы, самоотчеты, </a:t>
            </a:r>
            <a:r>
              <a:rPr lang="ru-RU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фотоотчеты</a:t>
            </a:r>
            <a:r>
              <a:rPr lang="ru-RU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 т.д.;</a:t>
            </a:r>
            <a:r>
              <a:rPr lang="ru-RU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включение в </a:t>
            </a:r>
            <a:r>
              <a:rPr lang="ru-RU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портфолио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всех без исключения собранных документов и материалов. На первый взгляд, такое желание не противоречит идее </a:t>
            </a:r>
            <a:r>
              <a:rPr lang="ru-RU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портфолио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который и рассматривается как “папка достижений”, но не следует буквально воспринимать ее, представляя </a:t>
            </a:r>
            <a:r>
              <a:rPr lang="ru-RU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портфолио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своеобразным сундуком, в который собирается все, что смог продемонстрировать педагог; сбор материалов только за ограниченный период. Полученной за это время информации может оказаться недостаточно.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B5D2C-5FE1-49E5-8037-CE9885031F0E}" type="slidenum">
              <a:rPr lang="ru-RU" smtClean="0"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u="sng" dirty="0" smtClean="0"/>
              <a:t>Третья группа ошибок </a:t>
            </a:r>
            <a:r>
              <a:rPr lang="ru-RU" dirty="0" smtClean="0"/>
              <a:t>связана с оценкой материалов </a:t>
            </a:r>
            <a:r>
              <a:rPr lang="ru-RU" dirty="0" err="1" smtClean="0"/>
              <a:t>портфолио</a:t>
            </a:r>
            <a:r>
              <a:rPr lang="ru-RU" baseline="0" dirty="0" smtClean="0"/>
              <a:t> - </a:t>
            </a:r>
            <a:r>
              <a:rPr lang="ru-RU" dirty="0" smtClean="0"/>
              <a:t>подмена систематической работы над </a:t>
            </a:r>
            <a:r>
              <a:rPr lang="ru-RU" dirty="0" err="1" smtClean="0"/>
              <a:t>портфолио</a:t>
            </a:r>
            <a:r>
              <a:rPr lang="ru-RU" dirty="0" smtClean="0"/>
              <a:t> разовой акцией. Это объясняется тем, что массовая практика использования </a:t>
            </a:r>
            <a:r>
              <a:rPr lang="ru-RU" dirty="0" err="1" smtClean="0"/>
              <a:t>портфолио</a:t>
            </a:r>
            <a:r>
              <a:rPr lang="ru-RU" dirty="0" smtClean="0"/>
              <a:t> еще только начинает формироваться;</a:t>
            </a:r>
            <a:r>
              <a:rPr lang="ru-RU" baseline="0" dirty="0" smtClean="0"/>
              <a:t> </a:t>
            </a:r>
            <a:r>
              <a:rPr lang="ru-RU" dirty="0" smtClean="0"/>
              <a:t>стремление оценить баллами все материалы </a:t>
            </a:r>
            <a:r>
              <a:rPr lang="ru-RU" dirty="0" err="1" smtClean="0"/>
              <a:t>портфолио</a:t>
            </a:r>
            <a:r>
              <a:rPr lang="ru-RU" dirty="0" smtClean="0"/>
              <a:t>. Это в корне противоречит замыслу </a:t>
            </a:r>
            <a:r>
              <a:rPr lang="ru-RU" dirty="0" err="1" smtClean="0"/>
              <a:t>портфолио</a:t>
            </a:r>
            <a:r>
              <a:rPr lang="ru-RU" dirty="0" smtClean="0"/>
              <a:t>, тем более в части оценки творческих работ. </a:t>
            </a:r>
            <a:r>
              <a:rPr lang="ru-RU" dirty="0" err="1" smtClean="0"/>
              <a:t>Портфолио</a:t>
            </a:r>
            <a:r>
              <a:rPr lang="ru-RU" dirty="0" smtClean="0"/>
              <a:t> – это творчество</a:t>
            </a:r>
            <a:r>
              <a:rPr lang="ru-RU" baseline="0" dirty="0" smtClean="0"/>
              <a:t> педагога, его индивидуальность. Конечно же, легко заметить сделано оно с душой или «чтобы от тебя отстали. Просто потому, что надо».</a:t>
            </a:r>
            <a:endParaRPr lang="ru-RU" dirty="0" smtClean="0"/>
          </a:p>
          <a:p>
            <a:r>
              <a:rPr lang="ru-RU" dirty="0" smtClean="0"/>
              <a:t>Если следовать всем этим простым истинам, то и результаты не заставят себя ждать.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B5D2C-5FE1-49E5-8037-CE9885031F0E}" type="slidenum">
              <a:rPr lang="ru-RU" smtClean="0"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 качестве практической части, предоставляю вашему вниманию небольшую часть своего </a:t>
            </a:r>
            <a:r>
              <a:rPr lang="ru-RU" dirty="0" err="1" smtClean="0"/>
              <a:t>портфолио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B5D2C-5FE1-49E5-8037-CE9885031F0E}" type="slidenum">
              <a:rPr lang="ru-RU" smtClean="0"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105C1-E095-40A0-90BA-4291EDE61022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A393D-5CEF-4A8D-AD56-380A73CAC6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105C1-E095-40A0-90BA-4291EDE61022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A393D-5CEF-4A8D-AD56-380A73CAC6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105C1-E095-40A0-90BA-4291EDE61022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A393D-5CEF-4A8D-AD56-380A73CAC6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105C1-E095-40A0-90BA-4291EDE61022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A393D-5CEF-4A8D-AD56-380A73CAC6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105C1-E095-40A0-90BA-4291EDE61022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A393D-5CEF-4A8D-AD56-380A73CAC6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105C1-E095-40A0-90BA-4291EDE61022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A393D-5CEF-4A8D-AD56-380A73CAC6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105C1-E095-40A0-90BA-4291EDE61022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A393D-5CEF-4A8D-AD56-380A73CAC6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105C1-E095-40A0-90BA-4291EDE61022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A393D-5CEF-4A8D-AD56-380A73CAC6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105C1-E095-40A0-90BA-4291EDE61022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A393D-5CEF-4A8D-AD56-380A73CAC6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105C1-E095-40A0-90BA-4291EDE61022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A393D-5CEF-4A8D-AD56-380A73CAC6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105C1-E095-40A0-90BA-4291EDE61022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A393D-5CEF-4A8D-AD56-380A73CAC6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8105C1-E095-40A0-90BA-4291EDE61022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A393D-5CEF-4A8D-AD56-380A73CAC67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Microsoft_Office_Word_97_-_20031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5.jpeg"/><Relationship Id="rId4" Type="http://schemas.openxmlformats.org/officeDocument/2006/relationships/package" Target="../embeddings/_________Microsoft_Office_Word2.docx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49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8.png"/><Relationship Id="rId5" Type="http://schemas.openxmlformats.org/officeDocument/2006/relationships/image" Target="../media/image47.jpeg"/><Relationship Id="rId4" Type="http://schemas.openxmlformats.org/officeDocument/2006/relationships/oleObject" Target="../embeddings/__________Microsoft_Office_Excel2.xls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5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openxmlformats.org/officeDocument/2006/relationships/image" Target="../media/image63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image" Target="../media/image6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jpeg"/><Relationship Id="rId7" Type="http://schemas.openxmlformats.org/officeDocument/2006/relationships/image" Target="../media/image73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Relationship Id="rId9" Type="http://schemas.openxmlformats.org/officeDocument/2006/relationships/image" Target="../media/image7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jpeg"/><Relationship Id="rId13" Type="http://schemas.openxmlformats.org/officeDocument/2006/relationships/image" Target="../media/image92.png"/><Relationship Id="rId3" Type="http://schemas.openxmlformats.org/officeDocument/2006/relationships/image" Target="../media/image82.jpeg"/><Relationship Id="rId7" Type="http://schemas.openxmlformats.org/officeDocument/2006/relationships/image" Target="../media/image86.png"/><Relationship Id="rId12" Type="http://schemas.openxmlformats.org/officeDocument/2006/relationships/image" Target="../media/image91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jpeg"/><Relationship Id="rId11" Type="http://schemas.openxmlformats.org/officeDocument/2006/relationships/image" Target="../media/image90.gif"/><Relationship Id="rId5" Type="http://schemas.openxmlformats.org/officeDocument/2006/relationships/image" Target="../media/image84.jpeg"/><Relationship Id="rId10" Type="http://schemas.openxmlformats.org/officeDocument/2006/relationships/image" Target="../media/image89.png"/><Relationship Id="rId4" Type="http://schemas.openxmlformats.org/officeDocument/2006/relationships/image" Target="../media/image83.jpeg"/><Relationship Id="rId9" Type="http://schemas.openxmlformats.org/officeDocument/2006/relationships/image" Target="../media/image88.jpeg"/><Relationship Id="rId14" Type="http://schemas.openxmlformats.org/officeDocument/2006/relationships/image" Target="../media/image93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jpeg"/><Relationship Id="rId3" Type="http://schemas.openxmlformats.org/officeDocument/2006/relationships/image" Target="../media/image88.jpeg"/><Relationship Id="rId7" Type="http://schemas.openxmlformats.org/officeDocument/2006/relationships/image" Target="../media/image90.gif"/><Relationship Id="rId12" Type="http://schemas.openxmlformats.org/officeDocument/2006/relationships/image" Target="../media/image100.pn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jpeg"/><Relationship Id="rId11" Type="http://schemas.openxmlformats.org/officeDocument/2006/relationships/image" Target="../media/image99.jpeg"/><Relationship Id="rId5" Type="http://schemas.openxmlformats.org/officeDocument/2006/relationships/image" Target="../media/image94.jpeg"/><Relationship Id="rId10" Type="http://schemas.openxmlformats.org/officeDocument/2006/relationships/image" Target="../media/image98.jpeg"/><Relationship Id="rId4" Type="http://schemas.openxmlformats.org/officeDocument/2006/relationships/image" Target="../media/image89.png"/><Relationship Id="rId9" Type="http://schemas.openxmlformats.org/officeDocument/2006/relationships/image" Target="../media/image9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jpeg"/><Relationship Id="rId5" Type="http://schemas.openxmlformats.org/officeDocument/2006/relationships/image" Target="../media/image103.png"/><Relationship Id="rId4" Type="http://schemas.openxmlformats.org/officeDocument/2006/relationships/image" Target="../media/image10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 descr="http://www.teacherswithapps.com/wp-content/uploads/2014/08/teacher-b321ffc06b550b18fb2d353f3709dc49-610x102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0648"/>
            <a:ext cx="3456384" cy="482453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779912" y="404664"/>
            <a:ext cx="4896544" cy="3960440"/>
          </a:xfrm>
          <a:prstGeom prst="rect">
            <a:avLst/>
          </a:prstGeom>
          <a:effectLst>
            <a:softEdge rad="317500"/>
          </a:effectLst>
        </p:spPr>
        <p:txBody>
          <a:bodyPr>
            <a:prstTxWarp prst="textStop">
              <a:avLst/>
            </a:prstTxWarp>
            <a:spAutoFit/>
          </a:bodyPr>
          <a:lstStyle/>
          <a:p>
            <a:pPr algn="ctr"/>
            <a:r>
              <a:rPr lang="ru-RU" sz="36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Портфолио</a:t>
            </a:r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endParaRPr lang="ru-RU" sz="3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 средство профессионального развития педагога.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5011341"/>
            <a:ext cx="4860032" cy="1846659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317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FF0000"/>
                </a:solidFill>
              </a:rPr>
              <a:t>Я черпаю силы в </a:t>
            </a:r>
            <a:r>
              <a:rPr lang="ru-RU" sz="2400" b="1" i="1" dirty="0" smtClean="0">
                <a:solidFill>
                  <a:srgbClr val="FF0000"/>
                </a:solidFill>
              </a:rPr>
              <a:t>оптимизме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 </a:t>
            </a:r>
            <a:r>
              <a:rPr lang="ru-RU" sz="2400" b="1" i="1" dirty="0">
                <a:solidFill>
                  <a:srgbClr val="FF0000"/>
                </a:solidFill>
              </a:rPr>
              <a:t>и </a:t>
            </a:r>
            <a:r>
              <a:rPr lang="ru-RU" sz="2400" b="1" i="1" dirty="0" smtClean="0">
                <a:solidFill>
                  <a:srgbClr val="FF0000"/>
                </a:solidFill>
              </a:rPr>
              <a:t>уверенности в </a:t>
            </a:r>
            <a:r>
              <a:rPr lang="ru-RU" sz="2400" b="1" i="1" dirty="0">
                <a:solidFill>
                  <a:srgbClr val="FF0000"/>
                </a:solidFill>
              </a:rPr>
              <a:t>том, </a:t>
            </a:r>
            <a:endParaRPr lang="ru-RU" sz="2400" b="1" i="1" dirty="0" smtClean="0">
              <a:solidFill>
                <a:srgbClr val="FF0000"/>
              </a:solidFill>
            </a:endParaRP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что </a:t>
            </a:r>
            <a:r>
              <a:rPr lang="ru-RU" sz="2400" b="1" i="1" dirty="0">
                <a:solidFill>
                  <a:srgbClr val="FF0000"/>
                </a:solidFill>
              </a:rPr>
              <a:t>я делаю нужное дело</a:t>
            </a:r>
            <a:r>
              <a:rPr lang="ru-RU" sz="2400" dirty="0"/>
              <a:t> </a:t>
            </a:r>
            <a:r>
              <a:rPr lang="ru-RU" sz="2400" dirty="0" smtClean="0"/>
              <a:t>.</a:t>
            </a:r>
            <a:r>
              <a:rPr lang="ru-RU" sz="2400" dirty="0"/>
              <a:t> </a:t>
            </a:r>
            <a:endParaRPr lang="ru-RU" sz="2400" dirty="0" smtClean="0"/>
          </a:p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П. Семенов-Тян-Шанский</a:t>
            </a: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572000" y="5013176"/>
            <a:ext cx="4248472" cy="1569660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317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 – психолог, Овсянникова Н.В.</a:t>
            </a:r>
          </a:p>
          <a:p>
            <a:pPr algn="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ГКУ СО РО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Новочеркасский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центр помощи детям №8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705725" cy="44640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>
            <a:softEdge rad="317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51521" y="0"/>
            <a:ext cx="547260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Документ об образовании</a:t>
            </a:r>
            <a:endParaRPr lang="ru-RU" sz="28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1556792"/>
            <a:ext cx="3024336" cy="4464496"/>
          </a:xfrm>
          <a:prstGeom prst="rect">
            <a:avLst/>
          </a:prstGeom>
          <a:noFill/>
          <a:ln w="76320" cap="sq">
            <a:solidFill>
              <a:srgbClr val="99CC00"/>
            </a:solidFill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5724128" y="692696"/>
            <a:ext cx="3205823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повышение квалификации</a:t>
            </a:r>
          </a:p>
          <a:p>
            <a:pPr algn="ctr"/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2010</a:t>
            </a:r>
            <a:endParaRPr lang="ru-RU" sz="2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501008"/>
            <a:ext cx="5473154" cy="31679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>
            <a:softEdge rad="63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467544" y="3717032"/>
            <a:ext cx="8066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2012</a:t>
            </a:r>
            <a:endParaRPr lang="ru-RU" sz="2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8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404664"/>
            <a:ext cx="4445000" cy="615473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Прямоугольник 5"/>
          <p:cNvSpPr/>
          <p:nvPr/>
        </p:nvSpPr>
        <p:spPr>
          <a:xfrm>
            <a:off x="5724128" y="692696"/>
            <a:ext cx="320582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 </a:t>
            </a:r>
            <a:endParaRPr lang="ru-RU" sz="2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188640"/>
            <a:ext cx="8424936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all" dirty="0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Monotype Corsiva" pitchFamily="66" charset="0"/>
                <a:ea typeface="DejaVu Sans"/>
                <a:cs typeface="DejaVu Sans"/>
              </a:rPr>
              <a:t>С</a:t>
            </a:r>
            <a:r>
              <a:rPr lang="ru-RU" sz="2400" b="1" cap="all" dirty="0" smtClean="0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Monotype Corsiva" pitchFamily="66" charset="0"/>
                <a:ea typeface="DejaVu Sans"/>
                <a:cs typeface="DejaVu Sans"/>
              </a:rPr>
              <a:t>тажировка в выездной школе  принимающих родителей (2015)</a:t>
            </a:r>
            <a:endParaRPr lang="ru-RU" sz="2400" b="1" cap="all" dirty="0">
              <a:ln w="0"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0" name="Picture 6" descr="J:\Фото ШПР\фото ШПР 2015\IMG_28082015_10383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708920"/>
            <a:ext cx="3048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5" name="Picture 2" descr="J:\Фото ШПР\фото ШПР 2015\IMG_27082015_11064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947294">
            <a:off x="205982" y="552764"/>
            <a:ext cx="3333750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9" name="Picture 4" descr="J:\Фото ШПР\фото ШПР 2015\IMG_28082015_10254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4437112"/>
            <a:ext cx="3048000" cy="2240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11" name="Picture 5" descr="J:\Фото ШПР\фото ШПР 2015\IMG_28082015_10363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77000" y="764704"/>
            <a:ext cx="26670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12" name="Рисунок 8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694406">
            <a:off x="5714025" y="4090840"/>
            <a:ext cx="3236912" cy="2252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s://avatars.mds.yandex.net/get-pdb/2832713/22ad1964-f1b7-4ff6-98a5-a20ca6240e4c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5" descr="F:\СЕртификат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2636912"/>
            <a:ext cx="6012160" cy="3987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4" name="Picture 2" descr="E:\Удостоверение  от 26.07.201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260648"/>
            <a:ext cx="6192688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3491880" y="4149080"/>
            <a:ext cx="8066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2019</a:t>
            </a:r>
            <a:endParaRPr lang="ru-RU" sz="2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33798" name="Picture 6" descr="https://st4.depositphotos.com/1007566/27903/v/950/depositphotos_279031602-stock-illustration-books-eyeglasses-apple-school-supplie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4077072"/>
            <a:ext cx="2627784" cy="2564904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33800" name="Picture 8" descr="https://sun9-64.userapi.com/c858328/v858328357/1d6211/3LIQ4foQRaA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56176" y="476672"/>
            <a:ext cx="2699792" cy="2304256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6228184" y="764704"/>
            <a:ext cx="8066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2017</a:t>
            </a:r>
            <a:endParaRPr lang="ru-RU" sz="2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914" name="Object 9"/>
          <p:cNvGraphicFramePr>
            <a:graphicFrameLocks noChangeAspect="1"/>
          </p:cNvGraphicFramePr>
          <p:nvPr/>
        </p:nvGraphicFramePr>
        <p:xfrm>
          <a:off x="3671392" y="1412776"/>
          <a:ext cx="5472608" cy="3976687"/>
        </p:xfrm>
        <a:graphic>
          <a:graphicData uri="http://schemas.openxmlformats.org/presentationml/2006/ole">
            <p:oleObj spid="_x0000_s38914" name="Документ" r:id="rId3" imgW="9912000" imgH="6841824" progId="Word.Document.8">
              <p:embed/>
            </p:oleObj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51520" y="260648"/>
            <a:ext cx="4364208" cy="461665"/>
          </a:xfrm>
          <a:prstGeom prst="rect">
            <a:avLst/>
          </a:prstGeom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altLang="ru-RU" sz="2400" b="1" i="1" cap="all" dirty="0" smtClean="0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Times New Roman" pitchFamily="18" charset="0"/>
              </a:rPr>
              <a:t>Обучающие семинары </a:t>
            </a:r>
            <a:endParaRPr lang="ru-RU" sz="2400" b="1" cap="all" dirty="0">
              <a:ln w="0"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38916" name="Picture 4" descr="https://bobr.by/data/education1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764704"/>
            <a:ext cx="2088232" cy="1584176"/>
          </a:xfrm>
          <a:prstGeom prst="rect">
            <a:avLst/>
          </a:prstGeom>
          <a:noFill/>
          <a:effectLst/>
        </p:spPr>
      </p:pic>
      <p:sp>
        <p:nvSpPr>
          <p:cNvPr id="7" name="Прямоугольник 6"/>
          <p:cNvSpPr/>
          <p:nvPr/>
        </p:nvSpPr>
        <p:spPr>
          <a:xfrm>
            <a:off x="7740352" y="1484784"/>
            <a:ext cx="8066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2019</a:t>
            </a:r>
            <a:endParaRPr lang="ru-RU" sz="2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8" name="Рисунок 1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3645024"/>
            <a:ext cx="3851920" cy="2950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611560" y="2636912"/>
            <a:ext cx="266528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b="1" i="1" cap="all" dirty="0" smtClean="0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Times New Roman" pitchFamily="18" charset="0"/>
              </a:rPr>
              <a:t>«Кубанский </a:t>
            </a:r>
          </a:p>
          <a:p>
            <a:pPr algn="ctr"/>
            <a:r>
              <a:rPr lang="ru-RU" altLang="ru-RU" b="1" i="1" cap="all" dirty="0" smtClean="0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Times New Roman" pitchFamily="18" charset="0"/>
              </a:rPr>
              <a:t>государственный </a:t>
            </a:r>
          </a:p>
          <a:p>
            <a:pPr algn="ctr"/>
            <a:r>
              <a:rPr lang="ru-RU" altLang="ru-RU" b="1" i="1" cap="all" dirty="0" smtClean="0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Times New Roman" pitchFamily="18" charset="0"/>
              </a:rPr>
              <a:t>университет»</a:t>
            </a:r>
            <a:endParaRPr lang="ru-RU" b="1" cap="all" dirty="0">
              <a:ln w="0"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067944" y="4869160"/>
            <a:ext cx="43924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i="1" cap="all" dirty="0" smtClean="0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Times New Roman" pitchFamily="18" charset="0"/>
              </a:rPr>
              <a:t>18.12.2019 семинар</a:t>
            </a:r>
          </a:p>
          <a:p>
            <a:pPr algn="ctr"/>
            <a:r>
              <a:rPr lang="ru-RU" altLang="ru-RU" b="1" i="1" cap="all" dirty="0" smtClean="0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Times New Roman" pitchFamily="18" charset="0"/>
              </a:rPr>
              <a:t>«Современные педагогические технологии»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8"/>
          <p:cNvSpPr>
            <a:spLocks noChangeArrowheads="1"/>
          </p:cNvSpPr>
          <p:nvPr/>
        </p:nvSpPr>
        <p:spPr bwMode="auto">
          <a:xfrm>
            <a:off x="539552" y="260648"/>
            <a:ext cx="806489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Droid Sans Fallback"/>
                <a:cs typeface="Times New Roman" pitchFamily="18" charset="0"/>
              </a:rPr>
              <a:t>Семинар </a:t>
            </a:r>
            <a:endParaRPr lang="ru-RU" sz="2400" b="1" i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Droid Sans Fallback"/>
              <a:cs typeface="Times New Roman" pitchFamily="18" charset="0"/>
            </a:endParaRPr>
          </a:p>
          <a:p>
            <a:pPr algn="ctr"/>
            <a:r>
              <a:rPr lang="ru-RU" sz="2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Droid Sans Fallback"/>
                <a:cs typeface="Times New Roman" pitchFamily="18" charset="0"/>
              </a:rPr>
              <a:t>«</a:t>
            </a:r>
            <a:r>
              <a:rPr lang="ru-RU" sz="24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Droid Sans Fallback"/>
                <a:cs typeface="Times New Roman" pitchFamily="18" charset="0"/>
              </a:rPr>
              <a:t>Наставничество для детей – сирот»</a:t>
            </a:r>
          </a:p>
          <a:p>
            <a:pPr algn="ctr"/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Droid Sans Fallback"/>
                <a:cs typeface="Times New Roman" pitchFamily="18" charset="0"/>
              </a:rPr>
              <a:t>с  26.02. по 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Droid Sans Fallback"/>
                <a:cs typeface="Times New Roman" pitchFamily="18" charset="0"/>
              </a:rPr>
              <a:t>28.02.2020</a:t>
            </a:r>
            <a:endParaRPr lang="ru-RU" sz="24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Droid Sans Fallback"/>
              <a:cs typeface="Times New Roman" pitchFamily="18" charset="0"/>
            </a:endParaRPr>
          </a:p>
        </p:txBody>
      </p:sp>
      <p:pic>
        <p:nvPicPr>
          <p:cNvPr id="40962" name="Picture 2" descr="F:\Фото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744316" y="712068"/>
            <a:ext cx="4851067" cy="6828547"/>
          </a:xfrm>
          <a:prstGeom prst="rect">
            <a:avLst/>
          </a:prstGeom>
          <a:noFill/>
        </p:spPr>
      </p:pic>
      <p:pic>
        <p:nvPicPr>
          <p:cNvPr id="6" name="Picture 4" descr="C:\Users\HP\Desktop\МОСКВА 2020\из телефона\1582872702944.jpg"/>
          <p:cNvPicPr>
            <a:picLocks noChangeAspect="1" noChangeArrowheads="1"/>
          </p:cNvPicPr>
          <p:nvPr/>
        </p:nvPicPr>
        <p:blipFill>
          <a:blip r:embed="rId4" cstate="print"/>
          <a:srcRect l="15120" t="7561" r="18732" b="24400"/>
          <a:stretch>
            <a:fillRect/>
          </a:stretch>
        </p:blipFill>
        <p:spPr bwMode="auto">
          <a:xfrm>
            <a:off x="251520" y="1196752"/>
            <a:ext cx="2520280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7" name="Picture 7" descr="C:\Users\HP\Desktop\МОСКВА 2020\из телефона\1582796980663.jpg"/>
          <p:cNvPicPr>
            <a:picLocks noChangeAspect="1" noChangeArrowheads="1"/>
          </p:cNvPicPr>
          <p:nvPr/>
        </p:nvPicPr>
        <p:blipFill>
          <a:blip r:embed="rId5" cstate="print"/>
          <a:srcRect t="21262" r="3139" b="22039"/>
          <a:stretch>
            <a:fillRect/>
          </a:stretch>
        </p:blipFill>
        <p:spPr bwMode="auto">
          <a:xfrm>
            <a:off x="5687616" y="4437112"/>
            <a:ext cx="3456384" cy="2232248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pic>
        <p:nvPicPr>
          <p:cNvPr id="5" name="Picture 2" descr="C:\Users\HP\Desktop\МОСКВА 2020\из телефона\1582796982200.jpg"/>
          <p:cNvPicPr>
            <a:picLocks noChangeAspect="1" noChangeArrowheads="1"/>
          </p:cNvPicPr>
          <p:nvPr/>
        </p:nvPicPr>
        <p:blipFill>
          <a:blip r:embed="rId6" cstate="print"/>
          <a:srcRect t="33061" r="13786" b="5515"/>
          <a:stretch>
            <a:fillRect/>
          </a:stretch>
        </p:blipFill>
        <p:spPr bwMode="auto">
          <a:xfrm>
            <a:off x="5724128" y="1340768"/>
            <a:ext cx="3059361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12" name="Picture 8" descr="https://im0-tub-ru.yandex.net/i?id=9c021ff3fd19346e4ec83ea8873f4e24&amp;ref=rim&amp;n=33&amp;w=194&amp;h=15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35896" y="5157192"/>
            <a:ext cx="1847850" cy="1428750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890" name="Object 2"/>
          <p:cNvGraphicFramePr>
            <a:graphicFrameLocks noChangeAspect="1"/>
          </p:cNvGraphicFramePr>
          <p:nvPr/>
        </p:nvGraphicFramePr>
        <p:xfrm>
          <a:off x="251520" y="260648"/>
          <a:ext cx="3816350" cy="5256212"/>
        </p:xfrm>
        <a:graphic>
          <a:graphicData uri="http://schemas.openxmlformats.org/presentationml/2006/ole">
            <p:oleObj spid="_x0000_s37890" name="Документ" r:id="rId3" imgW="7397832" imgH="10396813" progId="Word.Document.12">
              <p:embed/>
            </p:oleObj>
          </a:graphicData>
        </a:graphic>
      </p:graphicFrame>
      <p:graphicFrame>
        <p:nvGraphicFramePr>
          <p:cNvPr id="37891" name="Object 3"/>
          <p:cNvGraphicFramePr>
            <a:graphicFrameLocks noChangeAspect="1"/>
          </p:cNvGraphicFramePr>
          <p:nvPr/>
        </p:nvGraphicFramePr>
        <p:xfrm>
          <a:off x="5364088" y="980728"/>
          <a:ext cx="3600450" cy="5256212"/>
        </p:xfrm>
        <a:graphic>
          <a:graphicData uri="http://schemas.openxmlformats.org/presentationml/2006/ole">
            <p:oleObj spid="_x0000_s37891" name="Документ" r:id="rId4" imgW="7522761" imgH="10667903" progId="Word.Document.12">
              <p:embed/>
            </p:oleObj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483768" y="332656"/>
            <a:ext cx="4572000" cy="707886"/>
          </a:xfrm>
          <a:prstGeom prst="rect">
            <a:avLst/>
          </a:prstGeom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ИЮНЬ 2020</a:t>
            </a:r>
          </a:p>
          <a:p>
            <a:pPr algn="ctr"/>
            <a:r>
              <a:rPr lang="ru-RU" sz="1600" b="1" i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0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. Москва</a:t>
            </a:r>
            <a:r>
              <a:rPr lang="ru-RU" sz="20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 </a:t>
            </a:r>
            <a:endParaRPr lang="ru-RU" sz="2000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37895" name="Picture 7" descr="https://cache3.youla.io/files/images/780_780/5d/99/5d99c56380e08e79d33dd89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15816" y="3429000"/>
            <a:ext cx="3168352" cy="3096344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J:\Сертификат проекта infourok.ru № АA-2620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476672"/>
            <a:ext cx="4071937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E:\Дипломы 2019\%D0%A1%D0%B2%D0%B8%D0%B4%D0%B5%D1%82%D0%B5%D0%BB%D1%8C%D1%81%D1%82%D0%B2%D0%BE %D0%A1%D0%B5%D0%BC%D0%B5%D0%B9%D0%BD%D1%8B%D0%B5 %D1%86%D0%B5%D0%BD%D0%BD%D0%BE%D1%81%D1%82%D0%B8 %D0%B8 %D1%82%D1%80%D0%B0%D0%B4%D0%B8%D1%86%D0%-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852936"/>
            <a:ext cx="2735982" cy="3744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E:\Дипломы 2019\%D0%A1%D0%B2%D0%B8%D0%B4%D0%B5%D1%82%D0%B5%D0%BB%D1%8C%D1%81%D1%82%D0%B2%D0%BE %D0%A1%D1%82%D1%80%D0%B0%D0%BD%D0%B0 %D0%9C%D0%BD%D0%B5%D0%BC%D0%BE%D0%B7%D0%B8%D0%BD%D0%B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88640"/>
            <a:ext cx="2987824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9" name="Picture 12" descr="F:\Свидетельство Тренинговое занятие ОБИДА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8184" y="2276872"/>
            <a:ext cx="2663825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10" name="Picture 9" descr="F:\Свидетельство Тренинг  детско-родительских отношений  УЧИМСЯ СЛУШАТЬ И ПОНИМАТЬ ДРУГ ДРУГА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68144" y="188640"/>
            <a:ext cx="3097212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http://tmnprofobr.ru/wp-content/uploads/%D0%9F%D1%80%D1%8F%D0%B6%D0%BD%D0%B8%D0%BA%D0%BE%D0%B2%D0%B0-%D0%90%D0%BA%D0%B0%D0%B4%D0%B5%D0%BC%D0%B8%D1%8F-%D0%BF%D1%80%D0%BE%D1%84-%D0%BC%D0%B0%D1%81%D1%82%D0%B5%D1%80%D1%81%D1%82%D0%B2%D0%B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4437112"/>
            <a:ext cx="4572000" cy="2420888"/>
          </a:xfrm>
          <a:prstGeom prst="rect">
            <a:avLst/>
          </a:prstGeom>
          <a:noFill/>
        </p:spPr>
      </p:pic>
      <p:pic>
        <p:nvPicPr>
          <p:cNvPr id="5" name="Picture 3" descr="F:\НАТАШЕ ВАСИЛЬЕВНЕ\мои - 0002.t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836712"/>
            <a:ext cx="2520950" cy="367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F:\НАТАШЕ ВАСИЛЬЕВНЕ\мои - 0003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3429000"/>
            <a:ext cx="252028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F:\НАТАШЕ ВАСИЛЬЕВНЕ\мои - 0001.t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72200" y="0"/>
            <a:ext cx="2465958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C:\Users\HP\Downloads\1600863241846_diplom_36194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1124744"/>
            <a:ext cx="2952328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611561" y="260648"/>
            <a:ext cx="5616624" cy="461665"/>
          </a:xfrm>
          <a:prstGeom prst="rect">
            <a:avLst/>
          </a:prstGeom>
        </p:spPr>
        <p:txBody>
          <a:bodyPr wrap="none">
            <a:prstTxWarp prst="textChevronInverted">
              <a:avLst/>
            </a:prstTxWarp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400" b="1" cap="all" dirty="0" smtClean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Конкурс профессионального мастерства</a:t>
            </a:r>
            <a:endParaRPr lang="ru-RU" sz="2400" b="1" cap="all" dirty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154" name="Диаграмма 3"/>
          <p:cNvGraphicFramePr>
            <a:graphicFrameLocks/>
          </p:cNvGraphicFramePr>
          <p:nvPr/>
        </p:nvGraphicFramePr>
        <p:xfrm>
          <a:off x="683568" y="1196752"/>
          <a:ext cx="5832648" cy="2736304"/>
        </p:xfrm>
        <a:graphic>
          <a:graphicData uri="http://schemas.openxmlformats.org/presentationml/2006/ole">
            <p:oleObj spid="_x0000_s49154" name="Диаграмма" r:id="rId4" imgW="8134398" imgH="4324336" progId="Excel.Chart.8">
              <p:embed/>
            </p:oleObj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95536" y="188640"/>
            <a:ext cx="6408712" cy="1200329"/>
          </a:xfrm>
          <a:prstGeom prst="rect">
            <a:avLst/>
          </a:prstGeom>
        </p:spPr>
        <p:txBody>
          <a:bodyPr>
            <a:prstTxWarp prst="textStop">
              <a:avLst/>
            </a:prstTxWarp>
            <a:spAutoFit/>
          </a:bodyPr>
          <a:lstStyle/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Мониторинг личностного развития</a:t>
            </a:r>
            <a:b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октябрь 2020 год</a:t>
            </a:r>
            <a:b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Picture 3" descr="C:\Users\HP\Desktop\IMG_20201021_1552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64088" y="3933056"/>
            <a:ext cx="3384550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7" name="Picture 8" descr="https://ds05.infourok.ru/uploads/ex/049a/000a9f71-edcfb614/hello_html_2280e69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1880" y="4365104"/>
            <a:ext cx="1836712" cy="2160240"/>
          </a:xfrm>
          <a:prstGeom prst="rect">
            <a:avLst/>
          </a:prstGeom>
          <a:noFill/>
        </p:spPr>
      </p:pic>
      <p:pic>
        <p:nvPicPr>
          <p:cNvPr id="8" name="Picture 4" descr="C:\Users\HP\Desktop\IMG_02092019_12155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3528" y="4149080"/>
            <a:ext cx="2952328" cy="2132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9" name="Picture 6" descr="F:\IMG_20200303_15170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32240" y="836712"/>
            <a:ext cx="2232025" cy="2687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Летние векторные фоны - Цветы, трава, неб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Рисунок 5" descr="C:\Users\Татьяна Юрьевна\Desktop\дети 1.jpg"/>
          <p:cNvPicPr/>
          <p:nvPr/>
        </p:nvPicPr>
        <p:blipFill>
          <a:blip r:embed="rId4" cstate="print"/>
          <a:srcRect l="39604" t="38034" r="34741" b="14744"/>
          <a:stretch>
            <a:fillRect/>
          </a:stretch>
        </p:blipFill>
        <p:spPr bwMode="auto">
          <a:xfrm>
            <a:off x="179512" y="3501008"/>
            <a:ext cx="2232248" cy="2996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7" name="Рисунок 6" descr="C:\Users\Татьяна Юрьевна\Desktop\дети 1.jpg"/>
          <p:cNvPicPr/>
          <p:nvPr/>
        </p:nvPicPr>
        <p:blipFill>
          <a:blip r:embed="rId4" cstate="print"/>
          <a:srcRect l="27258" t="31410" r="59594" b="18803"/>
          <a:stretch>
            <a:fillRect/>
          </a:stretch>
        </p:blipFill>
        <p:spPr bwMode="auto">
          <a:xfrm>
            <a:off x="2339752" y="1340769"/>
            <a:ext cx="2232248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8" name="Рисунок 7" descr="C:\Users\Татьяна Юрьевна\Desktop\мию\нг20\20191227_164508.jpg"/>
          <p:cNvPicPr/>
          <p:nvPr/>
        </p:nvPicPr>
        <p:blipFill>
          <a:blip r:embed="rId5" cstate="print"/>
          <a:srcRect l="50347" t="21154" r="35703" b="56410"/>
          <a:stretch>
            <a:fillRect/>
          </a:stretch>
        </p:blipFill>
        <p:spPr bwMode="auto">
          <a:xfrm>
            <a:off x="3347864" y="4149080"/>
            <a:ext cx="1944216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9" name="Рисунок 8" descr="C:\Users\Татьяна Юрьевна\Desktop\дети 1.jpg"/>
          <p:cNvPicPr/>
          <p:nvPr/>
        </p:nvPicPr>
        <p:blipFill>
          <a:blip r:embed="rId4" cstate="print"/>
          <a:srcRect l="73437" t="34225" r="11170" b="42124"/>
          <a:stretch>
            <a:fillRect/>
          </a:stretch>
        </p:blipFill>
        <p:spPr bwMode="auto">
          <a:xfrm>
            <a:off x="7020272" y="4869160"/>
            <a:ext cx="1584176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10" name="Рисунок 9" descr="C:\Users\Татьяна Юрьевна\Desktop\мию\20200514_074840.jpg"/>
          <p:cNvPicPr/>
          <p:nvPr/>
        </p:nvPicPr>
        <p:blipFill>
          <a:blip r:embed="rId6" cstate="print"/>
          <a:srcRect l="14591" r="51897" b="14530"/>
          <a:stretch>
            <a:fillRect/>
          </a:stretch>
        </p:blipFill>
        <p:spPr bwMode="auto">
          <a:xfrm>
            <a:off x="5796136" y="404664"/>
            <a:ext cx="2304256" cy="3665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179512" y="188640"/>
            <a:ext cx="792088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perspectiveRelaxed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6600" b="1" cap="none" spc="0" dirty="0" smtClean="0">
                <a:ln w="50800"/>
                <a:solidFill>
                  <a:srgbClr val="FF0000"/>
                </a:solidFill>
                <a:effectLst/>
              </a:rPr>
              <a:t>Семейка №1</a:t>
            </a:r>
            <a:endParaRPr lang="ru-RU" sz="6600" b="1" cap="none" spc="0" dirty="0">
              <a:ln w="50800"/>
              <a:solidFill>
                <a:srgbClr val="FF0000"/>
              </a:solidFill>
              <a:effectLst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1196752"/>
            <a:ext cx="273630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perspectiveRelaxed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50800"/>
                <a:solidFill>
                  <a:srgbClr val="002060"/>
                </a:solidFill>
                <a:effectLst/>
              </a:rPr>
              <a:t>2020 год</a:t>
            </a:r>
            <a:endParaRPr lang="ru-RU" sz="3200" b="1" cap="none" spc="0" dirty="0">
              <a:ln w="50800"/>
              <a:solidFill>
                <a:srgbClr val="002060"/>
              </a:solidFill>
              <a:effectLst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2636912"/>
            <a:ext cx="273630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perspectiveHeroicExtremeRightFacing"/>
              <a:lightRig rig="balanced" dir="t">
                <a:rot lat="0" lon="0" rev="2100000"/>
              </a:lightRig>
            </a:scene3d>
            <a:sp3d extrusionH="57150" prstMaterial="metal">
              <a:bevelT w="38100" h="25400" prst="relaxedInset"/>
              <a:contourClr>
                <a:schemeClr val="bg2"/>
              </a:contourClr>
            </a:sp3d>
          </a:bodyPr>
          <a:lstStyle/>
          <a:p>
            <a:pPr algn="ctr"/>
            <a:r>
              <a:rPr lang="ru-RU" sz="2400" b="1" dirty="0" smtClean="0">
                <a:ln w="50800"/>
                <a:solidFill>
                  <a:srgbClr val="C00000"/>
                </a:solidFill>
              </a:rPr>
              <a:t>Наташа и Анатолий</a:t>
            </a:r>
            <a:endParaRPr lang="ru-RU" sz="24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71600" y="6165304"/>
            <a:ext cx="273630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perspectiveHeroicExtremeRightFacing"/>
              <a:lightRig rig="balanced" dir="t">
                <a:rot lat="0" lon="0" rev="2100000"/>
              </a:lightRig>
            </a:scene3d>
            <a:sp3d extrusionH="57150" prstMaterial="metal">
              <a:bevelT w="38100" h="25400" prst="relaxedInset"/>
              <a:contourClr>
                <a:schemeClr val="bg2"/>
              </a:contourClr>
            </a:sp3d>
          </a:bodyPr>
          <a:lstStyle/>
          <a:p>
            <a:pPr algn="ctr"/>
            <a:r>
              <a:rPr lang="ru-RU" sz="2400" b="1" dirty="0" smtClean="0">
                <a:ln w="50800"/>
                <a:solidFill>
                  <a:srgbClr val="C00000"/>
                </a:solidFill>
              </a:rPr>
              <a:t>Лера и Артем</a:t>
            </a:r>
            <a:endParaRPr lang="ru-RU" sz="24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203848" y="4293096"/>
            <a:ext cx="273630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perspectiveHeroicExtremeRightFacing"/>
              <a:lightRig rig="balanced" dir="t">
                <a:rot lat="0" lon="0" rev="2100000"/>
              </a:lightRig>
            </a:scene3d>
            <a:sp3d extrusionH="57150" prstMaterial="metal">
              <a:bevelT w="38100" h="25400" prst="relaxedInset"/>
              <a:contourClr>
                <a:schemeClr val="bg2"/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50800"/>
                <a:solidFill>
                  <a:srgbClr val="C00000"/>
                </a:solidFill>
                <a:effectLst/>
              </a:rPr>
              <a:t>Екатерина</a:t>
            </a:r>
            <a:endParaRPr lang="ru-RU" sz="24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419872" y="2276872"/>
            <a:ext cx="273630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perspectiveHeroicExtremeRightFacing"/>
              <a:lightRig rig="balanced" dir="t">
                <a:rot lat="0" lon="0" rev="2100000"/>
              </a:lightRig>
            </a:scene3d>
            <a:sp3d extrusionH="57150" prstMaterial="metal">
              <a:bevelT w="38100" h="25400" prst="relaxedInset"/>
              <a:contourClr>
                <a:schemeClr val="bg2"/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50800"/>
                <a:solidFill>
                  <a:srgbClr val="C00000"/>
                </a:solidFill>
                <a:effectLst/>
              </a:rPr>
              <a:t>Владислав</a:t>
            </a:r>
            <a:endParaRPr lang="ru-RU" sz="24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228184" y="3501008"/>
            <a:ext cx="273630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perspectiveHeroicExtremeRightFacing"/>
              <a:lightRig rig="balanced" dir="t">
                <a:rot lat="0" lon="0" rev="2100000"/>
              </a:lightRig>
            </a:scene3d>
            <a:sp3d extrusionH="57150" prstMaterial="metal">
              <a:bevelT w="38100" h="25400" prst="relaxedInset"/>
              <a:contourClr>
                <a:schemeClr val="bg2"/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50800"/>
                <a:solidFill>
                  <a:srgbClr val="C00000"/>
                </a:solidFill>
                <a:effectLst/>
              </a:rPr>
              <a:t>Александр</a:t>
            </a:r>
            <a:endParaRPr lang="ru-RU" sz="24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228184" y="4509120"/>
            <a:ext cx="273630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perspectiveHeroicExtremeRightFacing"/>
              <a:lightRig rig="balanced" dir="t">
                <a:rot lat="0" lon="0" rev="2100000"/>
              </a:lightRig>
            </a:scene3d>
            <a:sp3d extrusionH="57150" prstMaterial="metal">
              <a:bevelT w="38100" h="25400" prst="relaxedInset"/>
              <a:contourClr>
                <a:schemeClr val="bg2"/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50800"/>
                <a:solidFill>
                  <a:srgbClr val="C00000"/>
                </a:solidFill>
                <a:effectLst/>
              </a:rPr>
              <a:t>Мадонна</a:t>
            </a:r>
            <a:endParaRPr lang="ru-RU" sz="24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 descr="http://www.clipartpictures.net/pictures/Borders/COMPBOR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755576" y="130797"/>
            <a:ext cx="8100392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Мастерство – это то, чего можно добиться.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И,  как могут быть известны мастер-токарь,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прекрасный мастер-врач,  так должен и может быть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прекрасным мастером педагог…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А.С. Макаренко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39752" y="1772816"/>
            <a:ext cx="6480720" cy="3191004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317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Plain">
              <a:avLst>
                <a:gd name="adj" fmla="val 49722"/>
              </a:avLst>
            </a:prstTxWarp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Экспертиза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профессиональной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деятельности на основании всей совокупности сведений, получаемых из материалов и документов, собранных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педагогом в индивидуальной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папке достижений – </a:t>
            </a:r>
            <a:r>
              <a:rPr lang="ru-RU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портфолио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3д лестница..помогите пожалуйста, срочно надо! - Demiart Photosho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4" descr="Фотография на тему man climbing stairs"/>
          <p:cNvPicPr>
            <a:picLocks noChangeAspect="1" noChangeArrowheads="1"/>
          </p:cNvPicPr>
          <p:nvPr/>
        </p:nvPicPr>
        <p:blipFill>
          <a:blip r:embed="rId3" cstate="print"/>
          <a:srcRect t="4032" r="63712" b="27425"/>
          <a:stretch>
            <a:fillRect/>
          </a:stretch>
        </p:blipFill>
        <p:spPr bwMode="auto">
          <a:xfrm>
            <a:off x="0" y="4149080"/>
            <a:ext cx="1476672" cy="2232248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7" name="Picture 4" descr="Фотография на тему man climbing stairs"/>
          <p:cNvPicPr>
            <a:picLocks noChangeAspect="1" noChangeArrowheads="1"/>
          </p:cNvPicPr>
          <p:nvPr/>
        </p:nvPicPr>
        <p:blipFill>
          <a:blip r:embed="rId3" cstate="print"/>
          <a:srcRect t="4032" r="63712" b="27425"/>
          <a:stretch>
            <a:fillRect/>
          </a:stretch>
        </p:blipFill>
        <p:spPr bwMode="auto">
          <a:xfrm>
            <a:off x="2123728" y="3284984"/>
            <a:ext cx="1296144" cy="2016224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24578" name="AutoShape 2" descr="ᐈ Векторный дом векторные, иллюстрации дом | скачать на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79" name="Picture 3" descr="C:\Users\Татьяна Юрьевна\Desktop\Без названия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692696"/>
            <a:ext cx="3096344" cy="2880320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2" name="Picture 4" descr="Фотография на тему man climbing stairs"/>
          <p:cNvPicPr>
            <a:picLocks noChangeAspect="1" noChangeArrowheads="1"/>
          </p:cNvPicPr>
          <p:nvPr/>
        </p:nvPicPr>
        <p:blipFill>
          <a:blip r:embed="rId3" cstate="print"/>
          <a:srcRect t="4032" r="63712" b="27425"/>
          <a:stretch>
            <a:fillRect/>
          </a:stretch>
        </p:blipFill>
        <p:spPr bwMode="auto">
          <a:xfrm>
            <a:off x="4283968" y="1988840"/>
            <a:ext cx="1296144" cy="2016224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13" name="Picture 4" descr="Фотография на тему man climbing stairs"/>
          <p:cNvPicPr>
            <a:picLocks noChangeAspect="1" noChangeArrowheads="1"/>
          </p:cNvPicPr>
          <p:nvPr/>
        </p:nvPicPr>
        <p:blipFill>
          <a:blip r:embed="rId3" cstate="print"/>
          <a:srcRect t="4032" r="63712" b="27425"/>
          <a:stretch>
            <a:fillRect/>
          </a:stretch>
        </p:blipFill>
        <p:spPr bwMode="auto">
          <a:xfrm>
            <a:off x="5652120" y="404664"/>
            <a:ext cx="1296144" cy="2016224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14" name="Прямоугольник 13"/>
          <p:cNvSpPr/>
          <p:nvPr/>
        </p:nvSpPr>
        <p:spPr>
          <a:xfrm>
            <a:off x="2123728" y="260648"/>
            <a:ext cx="36724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Продолжительность пребывания в центре</a:t>
            </a:r>
            <a:endParaRPr lang="ru-RU" sz="28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732240" y="2276872"/>
            <a:ext cx="1872208" cy="576064"/>
          </a:xfrm>
          <a:prstGeom prst="rect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Лера 9мес.8 </a:t>
            </a:r>
            <a:r>
              <a:rPr lang="ru-RU" sz="2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дн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843808" y="2348880"/>
            <a:ext cx="1872208" cy="576064"/>
          </a:xfrm>
          <a:prstGeom prst="rect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Катя и Артем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мес.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411760" y="5229200"/>
            <a:ext cx="1872208" cy="576064"/>
          </a:xfrm>
          <a:prstGeom prst="rect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Мадонна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мес.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115616" y="6093296"/>
            <a:ext cx="3096344" cy="576064"/>
          </a:xfrm>
          <a:prstGeom prst="rect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Толя, Наташа, Саша, Вадя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мес.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0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0" y="4005064"/>
          <a:ext cx="4320480" cy="2697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1" name="Прямоугольник 20"/>
          <p:cNvSpPr/>
          <p:nvPr/>
        </p:nvSpPr>
        <p:spPr>
          <a:xfrm>
            <a:off x="5580112" y="3789040"/>
            <a:ext cx="3316485" cy="461665"/>
          </a:xfrm>
          <a:prstGeom prst="rect">
            <a:avLst/>
          </a:prstGeom>
        </p:spPr>
        <p:txBody>
          <a:bodyPr wrap="none">
            <a:spAutoFit/>
            <a:scene3d>
              <a:camera prst="isometricOffAxis1Right"/>
              <a:lightRig rig="threePt" dir="t"/>
            </a:scene3d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 воспитанников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547664" y="260648"/>
            <a:ext cx="619541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60000" dist="60007" dir="5400000" sy="-100000" algn="bl" rotWithShape="0"/>
                </a:effectLst>
              </a:rPr>
              <a:t>Распределение по классам</a:t>
            </a:r>
            <a:endParaRPr lang="ru-RU" sz="4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60000" dist="60007" dir="5400000" sy="-100000" algn="bl" rotWithShape="0"/>
              </a:effectLst>
            </a:endParaRPr>
          </a:p>
        </p:txBody>
      </p:sp>
      <p:pic>
        <p:nvPicPr>
          <p:cNvPr id="25606" name="Picture 6" descr="Picture: cartoon a desk | Cartoon school desk - isolated — Stock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2204864"/>
            <a:ext cx="2088232" cy="1584176"/>
          </a:xfrm>
          <a:prstGeom prst="rect">
            <a:avLst/>
          </a:prstGeom>
          <a:noFill/>
        </p:spPr>
      </p:pic>
      <p:pic>
        <p:nvPicPr>
          <p:cNvPr id="25610" name="Picture 10" descr="Стоковые векторные изображения Мальчик тянет | Depositphotos®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501008"/>
            <a:ext cx="2160240" cy="2304256"/>
          </a:xfrm>
          <a:prstGeom prst="rect">
            <a:avLst/>
          </a:prstGeom>
          <a:noFill/>
        </p:spPr>
      </p:pic>
      <p:pic>
        <p:nvPicPr>
          <p:cNvPr id="25612" name="Picture 12" descr="young student black girl sitting in school desk Stock Vector Art ..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248" y="3861048"/>
            <a:ext cx="1944216" cy="2448272"/>
          </a:xfrm>
          <a:prstGeom prst="rect">
            <a:avLst/>
          </a:prstGeom>
          <a:noFill/>
        </p:spPr>
      </p:pic>
      <p:pic>
        <p:nvPicPr>
          <p:cNvPr id="25614" name="Picture 14" descr="Teenage Girl Sitting In Chair Stock Vector Images - Alamy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896" y="3861048"/>
            <a:ext cx="2088233" cy="2160240"/>
          </a:xfrm>
          <a:prstGeom prst="rect">
            <a:avLst/>
          </a:prstGeom>
          <a:noFill/>
        </p:spPr>
      </p:pic>
      <p:pic>
        <p:nvPicPr>
          <p:cNvPr id="25616" name="Picture 16" descr="little student girls seated in school desks - Download Free ...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1772816"/>
            <a:ext cx="2143125" cy="2143125"/>
          </a:xfrm>
          <a:prstGeom prst="rect">
            <a:avLst/>
          </a:prstGeom>
          <a:noFill/>
        </p:spPr>
      </p:pic>
      <p:pic>
        <p:nvPicPr>
          <p:cNvPr id="25618" name="Picture 18" descr="Капризный мальчик, сидящий за школьной партой и размахивающий вектором бумажной плоскости — стоковый вектор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76256" y="1988840"/>
            <a:ext cx="1944216" cy="1872208"/>
          </a:xfrm>
          <a:prstGeom prst="rect">
            <a:avLst/>
          </a:prstGeom>
          <a:noFill/>
        </p:spPr>
      </p:pic>
      <p:sp>
        <p:nvSpPr>
          <p:cNvPr id="21" name="Прямоугольник 20"/>
          <p:cNvSpPr/>
          <p:nvPr/>
        </p:nvSpPr>
        <p:spPr>
          <a:xfrm>
            <a:off x="3635896" y="1340768"/>
            <a:ext cx="2160240" cy="8423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и Толя</a:t>
            </a: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дошкольники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Стрелка вправо 21"/>
          <p:cNvSpPr/>
          <p:nvPr/>
        </p:nvSpPr>
        <p:spPr>
          <a:xfrm rot="5400000">
            <a:off x="3969942" y="2215182"/>
            <a:ext cx="407176" cy="35759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67544" y="1124744"/>
            <a:ext cx="2160240" cy="8423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Лера и Наташа</a:t>
            </a: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класс</a:t>
            </a:r>
          </a:p>
        </p:txBody>
      </p:sp>
      <p:sp>
        <p:nvSpPr>
          <p:cNvPr id="24" name="Стрелка вправо 23"/>
          <p:cNvSpPr/>
          <p:nvPr/>
        </p:nvSpPr>
        <p:spPr>
          <a:xfrm rot="5400000">
            <a:off x="1162835" y="2013628"/>
            <a:ext cx="407176" cy="35759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23528" y="5805264"/>
            <a:ext cx="2160240" cy="8423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Вадя 5 класс</a:t>
            </a:r>
          </a:p>
        </p:txBody>
      </p:sp>
      <p:sp>
        <p:nvSpPr>
          <p:cNvPr id="26" name="Стрелка вправо 25"/>
          <p:cNvSpPr/>
          <p:nvPr/>
        </p:nvSpPr>
        <p:spPr>
          <a:xfrm rot="16200000">
            <a:off x="1234844" y="5614029"/>
            <a:ext cx="407176" cy="35759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732240" y="1196752"/>
            <a:ext cx="2160240" cy="8423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Саша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класс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6732240" y="5805264"/>
            <a:ext cx="2160240" cy="8423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Мадонна </a:t>
            </a: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класс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3635896" y="5805264"/>
            <a:ext cx="2160240" cy="8423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Катя </a:t>
            </a: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 класс</a:t>
            </a:r>
          </a:p>
        </p:txBody>
      </p:sp>
      <p:sp>
        <p:nvSpPr>
          <p:cNvPr id="30" name="Стрелка вправо 29"/>
          <p:cNvSpPr/>
          <p:nvPr/>
        </p:nvSpPr>
        <p:spPr>
          <a:xfrm rot="16200000">
            <a:off x="3827132" y="5614028"/>
            <a:ext cx="407176" cy="35759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1" name="Стрелка вправо 30"/>
          <p:cNvSpPr/>
          <p:nvPr/>
        </p:nvSpPr>
        <p:spPr>
          <a:xfrm rot="16200000">
            <a:off x="6851468" y="5686037"/>
            <a:ext cx="407176" cy="35759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2" name="Стрелка вправо 31"/>
          <p:cNvSpPr/>
          <p:nvPr/>
        </p:nvSpPr>
        <p:spPr>
          <a:xfrm rot="5400000">
            <a:off x="7067492" y="2157645"/>
            <a:ext cx="407176" cy="35759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771800" y="2564904"/>
            <a:ext cx="4320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</a:t>
            </a:r>
          </a:p>
          <a:p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Б</a:t>
            </a:r>
          </a:p>
          <a:p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</a:t>
            </a:r>
          </a:p>
          <a:p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</a:t>
            </a:r>
            <a:endParaRPr lang="ru-RU" sz="36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6012160" y="2276872"/>
            <a:ext cx="64807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</a:t>
            </a:r>
          </a:p>
          <a:p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</a:t>
            </a:r>
            <a:endParaRPr lang="ru-RU" sz="36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Ш</a:t>
            </a:r>
            <a:endParaRPr lang="ru-RU" sz="36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№</a:t>
            </a:r>
          </a:p>
          <a:p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17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  Программа Adobe Illustrator, Профессор, Смешные Рисунки, Школьные Принадлежности, Гарри Поттер Торты, Идеи Для Обустройства Класса, Хим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293096"/>
            <a:ext cx="2016224" cy="2232248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26630" name="Picture 6" descr="Карандаши, краски и кисти, палитра, мольберт, рисованный школьный клипарт на прозрачном фоне Художественная Школа, Обратно В Школу, Школьные Украшения, Смайлики, Милые Рисунки, Украшение Классной Комнаты, День Учителя, Дошкольный, Школьные Принадлежност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88640"/>
            <a:ext cx="2016224" cy="1789956"/>
          </a:xfrm>
          <a:prstGeom prst="rect">
            <a:avLst/>
          </a:prstGeom>
          <a:noFill/>
        </p:spPr>
      </p:pic>
      <p:pic>
        <p:nvPicPr>
          <p:cNvPr id="26626" name="Picture 2" descr="Дети Школьная Сумка Белом Фоне — стоковый вектор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4005064"/>
            <a:ext cx="3960440" cy="252028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211960" y="548680"/>
            <a:ext cx="4126835" cy="792088"/>
          </a:xfrm>
          <a:prstGeom prst="rect">
            <a:avLst/>
          </a:prstGeom>
        </p:spPr>
        <p:txBody>
          <a:bodyPr wrap="none">
            <a:prstTxWarp prst="textChevron">
              <a:avLst/>
            </a:prstTxWarp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Уровень </a:t>
            </a:r>
            <a:r>
              <a:rPr lang="ru-RU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обученности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447675" y="1828800"/>
          <a:ext cx="824865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 descr="Мультяшный дети с плакатами в руках | Векторный клипарт | CLIPARTO"/>
          <p:cNvPicPr>
            <a:picLocks noChangeAspect="1" noChangeArrowheads="1"/>
          </p:cNvPicPr>
          <p:nvPr/>
        </p:nvPicPr>
        <p:blipFill>
          <a:blip r:embed="rId2" cstate="print"/>
          <a:srcRect r="18845" b="48287"/>
          <a:stretch>
            <a:fillRect/>
          </a:stretch>
        </p:blipFill>
        <p:spPr bwMode="auto">
          <a:xfrm>
            <a:off x="179512" y="521296"/>
            <a:ext cx="8748464" cy="633670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835696" y="188640"/>
            <a:ext cx="5400600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DeflateBottom">
              <a:avLst/>
            </a:prstTxWarp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Уровень развития дошкольников</a:t>
            </a:r>
          </a:p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Познавательная сфера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22" name="AutoShape 2" descr="https://ds04.infourok.ru/uploads/ex/0b5e/00061255-99a712c2/640/img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1340768"/>
            <a:ext cx="1728192" cy="62636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ВНИМАНИЕ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9552" y="2204864"/>
            <a:ext cx="1728192" cy="93610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 - С/У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Толя – </a:t>
            </a:r>
            <a:r>
              <a:rPr lang="ru-RU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/СР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267744" y="1196752"/>
            <a:ext cx="1728192" cy="62636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Зрительная  память</a:t>
            </a:r>
            <a:endParaRPr lang="ru-RU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339752" y="1916832"/>
            <a:ext cx="1728192" cy="93610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 - С/У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Толя – </a:t>
            </a:r>
            <a:r>
              <a:rPr lang="ru-RU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/СР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067944" y="1268760"/>
            <a:ext cx="1728192" cy="62636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Слуховая память</a:t>
            </a:r>
            <a:endParaRPr lang="ru-RU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067944" y="2060848"/>
            <a:ext cx="1728192" cy="93610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 - С/У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Толя – </a:t>
            </a:r>
            <a:r>
              <a:rPr lang="ru-RU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/СР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724128" y="1340768"/>
            <a:ext cx="1728192" cy="62636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МЫШЛЕНИЕ</a:t>
            </a:r>
            <a:endParaRPr lang="ru-RU" sz="20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724128" y="2132856"/>
            <a:ext cx="1728192" cy="93610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Тема- </a:t>
            </a:r>
            <a:r>
              <a:rPr lang="ru-RU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/СР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Толя - </a:t>
            </a:r>
            <a:r>
              <a:rPr lang="ru-RU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/СР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415808" y="1700808"/>
            <a:ext cx="1728192" cy="62636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РЕЧЬ</a:t>
            </a:r>
            <a:endParaRPr lang="ru-RU" sz="20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415808" y="2564904"/>
            <a:ext cx="1728192" cy="93610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 - С/У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Толя – </a:t>
            </a:r>
            <a:r>
              <a:rPr lang="ru-RU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/СР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0" descr="Yandex.Kolleksiyalarda мультфильм, анимация, Божья коров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2" y="5157192"/>
            <a:ext cx="1043608" cy="1512168"/>
          </a:xfrm>
          <a:prstGeom prst="rect">
            <a:avLst/>
          </a:prstGeom>
          <a:noFill/>
        </p:spPr>
      </p:pic>
      <p:pic>
        <p:nvPicPr>
          <p:cNvPr id="23" name="Picture 19" descr="yellow Butterfly clip art cute cliparts download jpg - Cliparti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260648"/>
            <a:ext cx="1656184" cy="1340768"/>
          </a:xfrm>
          <a:prstGeom prst="rect">
            <a:avLst/>
          </a:prstGeom>
          <a:noFill/>
        </p:spPr>
      </p:pic>
      <p:pic>
        <p:nvPicPr>
          <p:cNvPr id="18" name="Picture 17" descr="F:\фотографии\20200515_1113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736" y="1772816"/>
            <a:ext cx="2376264" cy="2016224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15" name="Picture 2" descr="C:\Users\Татьяна Юрьевна\Desktop\мию\партфолио артем\20200317_09183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216" y="2636912"/>
            <a:ext cx="2448272" cy="2952328"/>
          </a:xfrm>
          <a:prstGeom prst="rect">
            <a:avLst/>
          </a:prstGeom>
          <a:noFill/>
          <a:effectLst>
            <a:softEdge rad="127000"/>
          </a:effectLst>
        </p:spPr>
      </p:pic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323528" y="4653136"/>
          <a:ext cx="5159896" cy="194741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12168"/>
                <a:gridCol w="1067780"/>
                <a:gridCol w="1289974"/>
                <a:gridCol w="1289974"/>
              </a:tblGrid>
              <a:tr h="514856">
                <a:tc rowSpan="2"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Воспитанник</a:t>
                      </a:r>
                      <a:endParaRPr lang="ru-RU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уровень</a:t>
                      </a:r>
                      <a:endParaRPr lang="ru-RU" sz="24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СУ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</a:t>
                      </a:r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/СУ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НУ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Артем </a:t>
                      </a:r>
                      <a:endParaRPr lang="ru-RU" sz="2400" b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Анатолий</a:t>
                      </a:r>
                      <a:endParaRPr lang="ru-RU" sz="2400" b="1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4211960" y="332656"/>
            <a:ext cx="4572000" cy="1152128"/>
          </a:xfrm>
          <a:prstGeom prst="rect">
            <a:avLst/>
          </a:prstGeom>
        </p:spPr>
        <p:txBody>
          <a:bodyPr>
            <a:prstTxWarp prst="textInflateBottom">
              <a:avLst/>
            </a:prstTxWarp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Уровень развития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мелкой моторики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3779912" y="1412776"/>
          <a:ext cx="5159896" cy="194741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12168"/>
                <a:gridCol w="1067780"/>
                <a:gridCol w="1289974"/>
                <a:gridCol w="1289974"/>
              </a:tblGrid>
              <a:tr h="514856">
                <a:tc rowSpan="2"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Воспитанник</a:t>
                      </a:r>
                      <a:endParaRPr lang="ru-RU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уровень</a:t>
                      </a:r>
                      <a:endParaRPr lang="ru-RU" sz="24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СУ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</a:t>
                      </a:r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/СУ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НУ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Артем </a:t>
                      </a:r>
                      <a:endParaRPr lang="ru-RU" sz="2400" b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Анатолий</a:t>
                      </a:r>
                      <a:endParaRPr lang="ru-RU" sz="2400" b="1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251520" y="3429000"/>
            <a:ext cx="4824536" cy="1512168"/>
          </a:xfrm>
          <a:prstGeom prst="rect">
            <a:avLst/>
          </a:prstGeom>
        </p:spPr>
        <p:txBody>
          <a:bodyPr>
            <a:prstTxWarp prst="textInflateBottom">
              <a:avLst/>
            </a:prstTxWarp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Уровень общей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осведомленности</a:t>
            </a:r>
            <a:endParaRPr lang="ru-RU" sz="2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" name="Picture 15" descr="F:\фотографии\20200515_11094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64088" y="4509120"/>
            <a:ext cx="2880320" cy="2348880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17" name="Picture 16" descr="F:\фотографии\20200515_11234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1520" y="188640"/>
            <a:ext cx="2880320" cy="2592288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21" name="Picture 10" descr="Пасхальное настроение 2017 | Мультипликационное искусство, Божьи ...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8832078">
            <a:off x="1158267" y="2320200"/>
            <a:ext cx="1008112" cy="1146896"/>
          </a:xfrm>
          <a:prstGeom prst="rect">
            <a:avLst/>
          </a:prstGeom>
          <a:noFill/>
        </p:spPr>
      </p:pic>
      <p:pic>
        <p:nvPicPr>
          <p:cNvPr id="22" name="Picture 12" descr="Клипарт - Божья коровка. Обсуждение на LiveInternet - Российский ...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64088" y="3212976"/>
            <a:ext cx="1390650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Татьяна Юрьевна\Desktop\группа 1 фото\20200515_1747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763688" y="332656"/>
            <a:ext cx="5184576" cy="1224136"/>
          </a:xfrm>
          <a:prstGeom prst="rect">
            <a:avLst/>
          </a:prstGeom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DeflateBottom">
              <a:avLst/>
            </a:prstTxWarp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Семейка</a:t>
            </a:r>
          </a:p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№1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4822" name="Picture 6" descr="Клипарт бабочки с красивыми крыльям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548680"/>
            <a:ext cx="3250332" cy="3024336"/>
          </a:xfrm>
          <a:prstGeom prst="rect">
            <a:avLst/>
          </a:prstGeom>
          <a:noFill/>
        </p:spPr>
      </p:pic>
      <p:pic>
        <p:nvPicPr>
          <p:cNvPr id="34819" name="Picture 3" descr="C:\Users\Татьяна Юрьевна\Desktop\группа 1 фото\20200515_1146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106967">
            <a:off x="6203691" y="3732427"/>
            <a:ext cx="3347864" cy="2664296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3" name="Picture 8" descr="Клипарт &quot;Божьи коровки&quot;. Обсуждение на LiveInternet - Российский ..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5877272"/>
            <a:ext cx="1008112" cy="720080"/>
          </a:xfrm>
          <a:prstGeom prst="rect">
            <a:avLst/>
          </a:prstGeom>
          <a:noFill/>
        </p:spPr>
      </p:pic>
      <p:pic>
        <p:nvPicPr>
          <p:cNvPr id="14" name="Picture 23" descr="https://ramki-photoshop.ru/personaj/clipart_28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60232" y="332656"/>
            <a:ext cx="2016223" cy="15395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rylik.ru/uploads/posts/2015-05/1432208068_vector-spring-backgrounds-2-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67744" y="260648"/>
            <a:ext cx="2393091" cy="369332"/>
          </a:xfrm>
          <a:prstGeom prst="rect">
            <a:avLst/>
          </a:prstGeom>
        </p:spPr>
        <p:txBody>
          <a:bodyPr wrap="none">
            <a:prstTxWarp prst="textArchUp">
              <a:avLst/>
            </a:prstTxWarp>
            <a:sp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Будни</a:t>
            </a:r>
            <a:endParaRPr lang="ru-RU" sz="4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91880" y="476672"/>
            <a:ext cx="3456384" cy="432048"/>
          </a:xfrm>
          <a:prstGeom prst="rect">
            <a:avLst/>
          </a:prstGeom>
        </p:spPr>
        <p:txBody>
          <a:bodyPr wrap="none">
            <a:prstTxWarp prst="textArchDown">
              <a:avLst/>
            </a:prstTxWarp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нашей Семейки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267" name="Picture 3" descr="C:\Users\Татьяна Юрьевна\Desktop\мию\партфолио артем\20200322_1021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980728"/>
            <a:ext cx="3024336" cy="2376264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1268" name="Picture 4" descr="C:\Users\Татьяна Юрьевна\Desktop\мию\партфолио артем\20200322_1749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95728" y="4625752"/>
            <a:ext cx="2448272" cy="2232248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9" name="Picture 3" descr="C:\Users\Татьяна Юрьевна\Desktop\мию\печать\20200301_11462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573016"/>
            <a:ext cx="2771800" cy="2448272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0" name="Picture 4" descr="C:\Users\Татьяна Юрьевна\Desktop\мию\20200514_07462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59832" y="3933056"/>
            <a:ext cx="3240360" cy="2636912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1" name="Picture 6" descr="Божьи коровки png (с изображениями) | Божьи коровки, Животные, Детские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60032" y="6065912"/>
            <a:ext cx="1296144" cy="792088"/>
          </a:xfrm>
          <a:prstGeom prst="rect">
            <a:avLst/>
          </a:prstGeom>
          <a:noFill/>
        </p:spPr>
      </p:pic>
      <p:pic>
        <p:nvPicPr>
          <p:cNvPr id="12" name="Picture 16" descr="МДФ Божья коровка Михаил Москвин настенные часы купить в интернет ...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39744" y="548680"/>
            <a:ext cx="2304256" cy="2232248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3" name="Picture 18" descr="Мультяшная божья коровка летит | Премиум векторы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04248" y="5085184"/>
            <a:ext cx="792088" cy="576064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14" name="Picture 2" descr="png_lelik: Кузнечики - на прозрачном фоне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9512" y="5301208"/>
            <a:ext cx="720081" cy="1340768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15" name="Picture 12" descr="C:\Users\Татьяна Юрьевна\Desktop\animacija-babochka_02.gif"/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907704" y="1052736"/>
            <a:ext cx="1080120" cy="1152128"/>
          </a:xfrm>
          <a:prstGeom prst="rect">
            <a:avLst/>
          </a:prstGeom>
          <a:noFill/>
        </p:spPr>
      </p:pic>
      <p:pic>
        <p:nvPicPr>
          <p:cNvPr id="1026" name="Picture 2" descr="C:\Users\Татьяна Юрьевна\Desktop\Фото 2\20200517_100455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754125">
            <a:off x="6228184" y="2708920"/>
            <a:ext cx="2699792" cy="2132856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6" name="Picture 14" descr=" "/>
          <p:cNvPicPr>
            <a:picLocks noGrp="1" noChangeAspect="1" noChangeArrowheads="1"/>
          </p:cNvPicPr>
          <p:nvPr>
            <p:ph idx="1"/>
          </p:nvPr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11560" y="3861048"/>
            <a:ext cx="3847500" cy="3257550"/>
          </a:xfrm>
          <a:prstGeom prst="rect">
            <a:avLst/>
          </a:prstGeom>
          <a:noFill/>
        </p:spPr>
      </p:pic>
      <p:pic>
        <p:nvPicPr>
          <p:cNvPr id="11269" name="Picture 5" descr="C:\Users\Татьяна Юрьевна\Desktop\группа 1 фото\20200515_174622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203848" y="1196752"/>
            <a:ext cx="3024336" cy="2160240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rylik.ru/uploads/posts/2015-05/1432208068_vector-spring-backgrounds-2-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67744" y="260648"/>
            <a:ext cx="2393091" cy="369332"/>
          </a:xfrm>
          <a:prstGeom prst="rect">
            <a:avLst/>
          </a:prstGeom>
        </p:spPr>
        <p:txBody>
          <a:bodyPr wrap="none">
            <a:prstTxWarp prst="textArchUp">
              <a:avLst/>
            </a:prstTxWarp>
            <a:sp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Будни</a:t>
            </a:r>
            <a:endParaRPr lang="ru-RU" sz="4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91880" y="476672"/>
            <a:ext cx="3456384" cy="432048"/>
          </a:xfrm>
          <a:prstGeom prst="rect">
            <a:avLst/>
          </a:prstGeom>
        </p:spPr>
        <p:txBody>
          <a:bodyPr wrap="none">
            <a:prstTxWarp prst="textArchDown">
              <a:avLst/>
            </a:prstTxWarp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нашей Семейки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Picture 18" descr="Мультяшная божья коровка летит | Премиум вектор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5085184"/>
            <a:ext cx="792088" cy="576064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14" name="Picture 2" descr="png_lelik: Кузнечики - на прозрачном фон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5301208"/>
            <a:ext cx="720081" cy="1340768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2051" name="Picture 3" descr="C:\Users\Татьяна Юрьевна\Desktop\Фото 2\20200517_09292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808" y="3645024"/>
            <a:ext cx="3672408" cy="2979712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2052" name="Picture 4" descr="C:\Users\Татьяна Юрьевна\Desktop\Фото 2\20200517_09342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458534">
            <a:off x="5561582" y="1208222"/>
            <a:ext cx="3635896" cy="3212976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5" name="Picture 12" descr="C:\Users\Татьяна Юрьевна\Desktop\animacija-babochka_02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84368" y="548680"/>
            <a:ext cx="1080120" cy="1152128"/>
          </a:xfrm>
          <a:prstGeom prst="rect">
            <a:avLst/>
          </a:prstGeom>
          <a:noFill/>
        </p:spPr>
      </p:pic>
      <p:pic>
        <p:nvPicPr>
          <p:cNvPr id="2053" name="Picture 5" descr="C:\Users\Татьяна Юрьевна\Desktop\Фото 2\20200517_09544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0566358">
            <a:off x="179512" y="3861048"/>
            <a:ext cx="2880320" cy="2736304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2054" name="Picture 6" descr="C:\Users\Татьяна Юрьевна\Desktop\Фото 2\20200517_100328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987824" y="1412776"/>
            <a:ext cx="3168352" cy="2636912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2050" name="Picture 2" descr="C:\Users\Татьяна Юрьевна\Desktop\Фото 2\20200517_11190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20862976">
            <a:off x="241557" y="980855"/>
            <a:ext cx="2987824" cy="2592288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2055" name="Picture 7" descr="C:\Users\Татьяна Юрьевна\Desktop\Фото 2\20200517_100951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701671">
            <a:off x="5975648" y="3905672"/>
            <a:ext cx="3168352" cy="2952328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24" name="Picture 8" descr="https://ramki-photoshop.ru/zhivotnie/nasekomie37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83568" y="2924944"/>
            <a:ext cx="1944216" cy="9361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изолированный предпосылкой большой пец руки знака вверх по белизне 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548680"/>
            <a:ext cx="1979712" cy="1656184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907704" y="476672"/>
            <a:ext cx="6048672" cy="864096"/>
          </a:xfrm>
          <a:prstGeom prst="rect">
            <a:avLst/>
          </a:prstGeom>
        </p:spPr>
        <p:txBody>
          <a:bodyPr wrap="none">
            <a:prstTxWarp prst="textChevron">
              <a:avLst/>
            </a:prstTxWarp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Наши  достижения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F:\сканирование\Рисунок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1556792"/>
            <a:ext cx="3016236" cy="5085184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6" name="Picture 34" descr="http://nachalo4ka.ru/wp-content/uploads/2014/08/03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0"/>
            <a:ext cx="1944216" cy="2275906"/>
          </a:xfrm>
          <a:prstGeom prst="rect">
            <a:avLst/>
          </a:prstGeom>
          <a:noFill/>
        </p:spPr>
      </p:pic>
      <p:pic>
        <p:nvPicPr>
          <p:cNvPr id="1027" name="Picture 3" descr="F:\сканирование\Рисунок (3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1700808"/>
            <a:ext cx="3158130" cy="4869160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https://c3.emosurf.com/00017s029u0i/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6" name="Picture 10" descr="https://img2.freepng.ru/20181117/yex/kisspng-drawing-image-graphics-clip-art-graphic-design-5bf05f0445b5f0.00062377154247962028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4338" name="AutoShape 2" descr="https://image.shutterstock.com/image-vector/elegant-business-woman-black-dress-260nw-135047336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0" name="AutoShape 4" descr="C:\Users\%D0%A2%D0%B0%D1%82%D1%8C%D1%8F%D0%BD%D0%B0 %D0%AE%D1%80%D1%8C%D0%B5%D0%B2%D0%BD%D0%B0\Desktop\elegant-business-woman-black-dress-260nw-135047336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2" name="AutoShape 6" descr="C:\Users\%D0%A2%D0%B0%D1%82%D1%8C%D1%8F%D0%BD%D0%B0 %D0%AE%D1%80%D1%8C%D0%B5%D0%B2%D0%BD%D0%B0\Desktop\elegant-business-woman-black-dress-260nw-135047336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0" y="0"/>
            <a:ext cx="5328592" cy="1231106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317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ПРИНЦИПЫ ОФОРМЛЕНИЯ ПОРТФОЛИО: </a:t>
            </a:r>
            <a:endParaRPr lang="ru-RU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516216" y="1340768"/>
            <a:ext cx="2366353" cy="461665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достоверность</a:t>
            </a:r>
            <a:endParaRPr lang="ru-RU" sz="2400" b="1" i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804248" y="4365104"/>
            <a:ext cx="1978427" cy="461665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наглядность</a:t>
            </a:r>
            <a:endParaRPr lang="ru-RU" sz="24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79512" y="4581128"/>
            <a:ext cx="3168352" cy="738664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sz="24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оследовательность</a:t>
            </a:r>
          </a:p>
          <a:p>
            <a:endParaRPr lang="ru-RU" b="1" i="1" dirty="0">
              <a:solidFill>
                <a:srgbClr val="0070C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79512" y="2420888"/>
            <a:ext cx="2792752" cy="461665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систематичность</a:t>
            </a:r>
            <a:endParaRPr lang="ru-RU" sz="24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kartinkinaden.ru/uploads/posts/2020-07/1593743006_37-p-foni-dlya-lendingov-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580112" y="2276872"/>
            <a:ext cx="2880320" cy="3416320"/>
          </a:xfrm>
          <a:prstGeom prst="rect">
            <a:avLst/>
          </a:prstGeom>
          <a:solidFill>
            <a:schemeClr val="lt1">
              <a:alpha val="2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проанализировать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представить значимые профессиональные результаты, обеспечить мониторинг профессионального роста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педагога. 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79712" y="476672"/>
            <a:ext cx="48245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               и         цели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1484784"/>
            <a:ext cx="4608512" cy="5262979"/>
          </a:xfrm>
          <a:prstGeom prst="rect">
            <a:avLst/>
          </a:prstGeom>
          <a:solidFill>
            <a:schemeClr val="lt1">
              <a:alpha val="3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Формирование профессиональных характеристик педагога. 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 профессиональной самоорганизации, ключевых компетенций. 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Повышение результативности и эффективности профессиональной педагогической и управленческой деятельности. 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Содействие профессиональному росту педагогов.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3419872" y="908720"/>
            <a:ext cx="412875" cy="835639"/>
          </a:xfrm>
          <a:prstGeom prst="downArrow">
            <a:avLst/>
          </a:prstGeom>
          <a:solidFill>
            <a:schemeClr val="accent1">
              <a:alpha val="5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 rot="19337475">
            <a:off x="5864560" y="947717"/>
            <a:ext cx="412875" cy="835639"/>
          </a:xfrm>
          <a:prstGeom prst="downArrow">
            <a:avLst/>
          </a:prstGeom>
          <a:solidFill>
            <a:schemeClr val="accent1">
              <a:alpha val="5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krot.info/uploads/posts/2020-03/1583938092_3-p-svetlie-foni-s-kompyuterami-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907704" y="188640"/>
            <a:ext cx="6192688" cy="864096"/>
          </a:xfrm>
          <a:prstGeom prst="rect">
            <a:avLst/>
          </a:prstGeom>
        </p:spPr>
        <p:txBody>
          <a:bodyPr wrap="none">
            <a:prstTxWarp prst="textStop">
              <a:avLst/>
            </a:prstTxWarp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Функции 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портфолио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79512" y="1188720"/>
          <a:ext cx="8748464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03433"/>
                <a:gridCol w="384503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kern="12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Накопительная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solidFill>
                      <a:schemeClr val="lt1">
                        <a:alpha val="5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kern="12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Модельная</a:t>
                      </a:r>
                      <a:endParaRPr lang="ru-RU" sz="2400" b="1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lt1">
                        <a:alpha val="58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Достижения  педагога (грамоты, дипломы, удостоверения, сертификаты и т.п.)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Набор рабочих материалов (конспекты открытых занятий,</a:t>
                      </a:r>
                      <a:r>
                        <a:rPr lang="ru-RU" sz="2400" b="1" i="1" kern="1200" baseline="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результаты уровня развития личности воспитанников</a:t>
                      </a:r>
                      <a:r>
                        <a:rPr lang="ru-RU" sz="2400" b="1" i="1" kern="120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, таблица участия педагога в  заседаниях  ПС, МО, семинарах</a:t>
                      </a:r>
                      <a:r>
                        <a:rPr lang="ru-RU" sz="2400" b="1" i="1" kern="1200" baseline="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и т.п.</a:t>
                      </a:r>
                      <a:r>
                        <a:rPr lang="ru-RU" sz="2400" b="1" i="1" kern="120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);</a:t>
                      </a:r>
                      <a:r>
                        <a:rPr lang="ru-RU" sz="2400" b="1" i="1" kern="1200" baseline="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i="1" kern="1200" baseline="0" dirty="0" err="1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фотоотчет</a:t>
                      </a:r>
                      <a:r>
                        <a:rPr lang="ru-RU" sz="2400" b="1" i="1" kern="1200" baseline="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 жизнедеятельности воспитанников </a:t>
                      </a:r>
                      <a:endParaRPr lang="ru-RU" sz="2400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lt1">
                        <a:alpha val="5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Отражает динамику развития  педагога; показывает результаты самообразования; демонстрирует стиль педагога; 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позволяет проводить рефлексию; 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помогает спланировать деятельность.</a:t>
                      </a:r>
                      <a:endParaRPr lang="ru-RU" sz="2400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lt1">
                        <a:alpha val="58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51520" y="1268760"/>
          <a:ext cx="8712968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20063"/>
                <a:gridCol w="419290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kern="12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Для </a:t>
                      </a:r>
                      <a:r>
                        <a:rPr lang="ru-RU" sz="2400" b="1" i="0" kern="1200" baseline="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педагога</a:t>
                      </a:r>
                      <a:endParaRPr lang="ru-RU" sz="2400" b="1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Для администрации</a:t>
                      </a:r>
                      <a:endParaRPr lang="ru-RU" sz="240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400" b="1" i="1" kern="120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повышение профессионального мастерства (качество); реальное представление о результатах деятельности и резервах; </a:t>
                      </a:r>
                    </a:p>
                    <a:p>
                      <a:pPr algn="l"/>
                      <a:r>
                        <a:rPr lang="ru-RU" sz="2400" b="1" i="1" kern="120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основание для аттестации; основа для участия в конкурсных и </a:t>
                      </a:r>
                      <a:r>
                        <a:rPr lang="ru-RU" sz="2400" b="1" i="1" kern="1200" dirty="0" err="1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грантовых</a:t>
                      </a:r>
                      <a:r>
                        <a:rPr lang="ru-RU" sz="2400" b="1" i="1" kern="120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программах; </a:t>
                      </a:r>
                    </a:p>
                    <a:p>
                      <a:pPr algn="l"/>
                      <a:r>
                        <a:rPr lang="ru-RU" sz="2400" b="1" i="1" kern="120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предъявление результатов социуму через систематизацию наработок.</a:t>
                      </a:r>
                      <a:endParaRPr lang="ru-RU" sz="24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лицензирование, аттестация; расширение методического диапазона </a:t>
                      </a:r>
                    </a:p>
                    <a:p>
                      <a:r>
                        <a:rPr lang="ru-RU" sz="2400" b="1" i="1" kern="1200" dirty="0" err="1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уч-ния</a:t>
                      </a:r>
                      <a:r>
                        <a:rPr lang="ru-RU" sz="2400" b="1" i="1" kern="120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; 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основание для назначения стимулирующих выплат и денежного вознаграждения; 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мониторинг эффективности работы; объективность системы оценивания успешности; 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интеграция количественной и качественной оценок.</a:t>
                      </a:r>
                      <a:endParaRPr lang="ru-RU" sz="2400" b="1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3557" name="Picture 5" descr="C:\Users\Татьяна Юрьевна\Desktop\5d902615010125325ba5897e92b925d5_b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304256" cy="1944216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23556" name="AutoShape 4" descr="https://xn--47-kmc.xn--80aafey1amqq.xn--d1acj3b/images/events/cover/5d902615010125325ba5897e92b925d5_bi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267744" y="260648"/>
            <a:ext cx="6048672" cy="1008112"/>
          </a:xfrm>
          <a:prstGeom prst="rect">
            <a:avLst/>
          </a:prstGeom>
        </p:spPr>
        <p:txBody>
          <a:bodyPr wrap="none">
            <a:prstTxWarp prst="textStop">
              <a:avLst/>
            </a:prstTxWarp>
            <a:spAutoFit/>
          </a:bodyPr>
          <a:lstStyle/>
          <a:p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Практическая 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значимость</a:t>
            </a:r>
            <a:r>
              <a:rPr lang="ru-RU" dirty="0">
                <a:solidFill>
                  <a:srgbClr val="7030A0"/>
                </a:solidFill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s://avatars.mds.yandex.net/get-pdb/1695402/abb5717b-8fa8-43b4-9cbc-6a036dd069f4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187624" y="0"/>
            <a:ext cx="7416824" cy="1457400"/>
          </a:xfrm>
          <a:prstGeom prst="rect">
            <a:avLst/>
          </a:prstGeom>
        </p:spPr>
        <p:txBody>
          <a:bodyPr wrap="none">
            <a:prstTxWarp prst="textStop">
              <a:avLst/>
            </a:prstTxWarp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Группы ошибок использования технологии «</a:t>
            </a:r>
            <a:r>
              <a:rPr lang="ru-RU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Портфолио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</a:p>
          <a:p>
            <a:r>
              <a:rPr lang="ru-RU" dirty="0" smtClean="0"/>
              <a:t> 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1196752"/>
            <a:ext cx="7345832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>
                <a:solidFill>
                  <a:srgbClr val="002060"/>
                </a:solidFill>
              </a:rPr>
              <a:t>Первая группа ошибок связана со сбором материалов </a:t>
            </a:r>
            <a:r>
              <a:rPr lang="ru-RU" sz="2400" b="1" u="sng" dirty="0" err="1" smtClean="0">
                <a:solidFill>
                  <a:srgbClr val="002060"/>
                </a:solidFill>
              </a:rPr>
              <a:t>портфолио</a:t>
            </a:r>
            <a:r>
              <a:rPr lang="ru-RU" sz="2400" b="1" u="sng" dirty="0" smtClean="0">
                <a:solidFill>
                  <a:srgbClr val="002060"/>
                </a:solidFill>
              </a:rPr>
              <a:t>:</a:t>
            </a:r>
          </a:p>
          <a:p>
            <a:pPr>
              <a:buFont typeface="Arial" pitchFamily="34" charset="0"/>
              <a:buChar char="•"/>
            </a:pPr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сбор материалов вместо педагога;</a:t>
            </a:r>
          </a:p>
          <a:p>
            <a:pPr>
              <a:buFont typeface="Arial" pitchFamily="34" charset="0"/>
              <a:buChar char="•"/>
            </a:pPr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отказ педагогу в помощи при формировании </a:t>
            </a:r>
            <a:r>
              <a:rPr lang="ru-RU" sz="2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портфолио</a:t>
            </a:r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Arial" pitchFamily="34" charset="0"/>
              <a:buChar char="•"/>
            </a:pPr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формализация и соревнование при сборе </a:t>
            </a:r>
            <a:r>
              <a:rPr lang="ru-RU" sz="2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портфолио</a:t>
            </a:r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/>
              <a:t> </a:t>
            </a:r>
          </a:p>
          <a:p>
            <a:r>
              <a:rPr lang="ru-RU" sz="24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Вторая </a:t>
            </a:r>
            <a:r>
              <a:rPr lang="ru-RU" sz="2400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группа ошибок связана с оценкой материалов </a:t>
            </a:r>
            <a:r>
              <a:rPr lang="ru-RU" sz="2400" b="1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портфолио</a:t>
            </a:r>
            <a:r>
              <a:rPr lang="ru-RU" sz="24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ru-RU" sz="2400" dirty="0"/>
              <a:t> </a:t>
            </a:r>
            <a:endParaRPr lang="ru-RU" sz="2400" dirty="0" smtClean="0"/>
          </a:p>
          <a:p>
            <a:pPr>
              <a:buFont typeface="Arial" pitchFamily="34" charset="0"/>
              <a:buChar char="•"/>
            </a:pPr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сбор </a:t>
            </a:r>
            <a:r>
              <a:rPr lang="ru-RU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портфолио</a:t>
            </a:r>
            <a:r>
              <a:rPr lang="ru-RU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только официальных </a:t>
            </a:r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документов; </a:t>
            </a:r>
          </a:p>
          <a:p>
            <a:pPr>
              <a:buFont typeface="Arial" pitchFamily="34" charset="0"/>
              <a:buChar char="•"/>
            </a:pPr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включение </a:t>
            </a:r>
            <a:r>
              <a:rPr lang="ru-RU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портфолио</a:t>
            </a:r>
            <a:r>
              <a:rPr lang="ru-RU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всех без исключения собранных документов и </a:t>
            </a:r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материалов;</a:t>
            </a:r>
          </a:p>
          <a:p>
            <a:pPr>
              <a:buFont typeface="Arial" pitchFamily="34" charset="0"/>
              <a:buChar char="•"/>
            </a:pPr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сбор материалов только за ограниченный период. </a:t>
            </a:r>
            <a:endParaRPr lang="ru-RU" sz="2400" b="1" i="1" u="sng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s://avatars.mds.yandex.net/get-pdb/1748217/2209168f-6077-447b-8b3e-587b8b6d93bb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96552"/>
            <a:ext cx="9144000" cy="705455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899592" y="1"/>
            <a:ext cx="792088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Третья группа ошибок связана с оценкой материалов </a:t>
            </a:r>
            <a:r>
              <a:rPr lang="ru-RU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портфолио</a:t>
            </a:r>
            <a:r>
              <a:rPr lang="ru-RU" dirty="0" smtClean="0"/>
              <a:t>:</a:t>
            </a:r>
          </a:p>
          <a:p>
            <a:endParaRPr lang="ru-RU" dirty="0" smtClean="0"/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подмена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систематической работы над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портфолио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разовой акцией;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стремление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оценить баллами все материалы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портфолио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131840" y="2780928"/>
            <a:ext cx="561662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Повышение качества воспитания. </a:t>
            </a:r>
          </a:p>
          <a:p>
            <a:pPr>
              <a:buFont typeface="Arial" pitchFamily="34" charset="0"/>
              <a:buChar char="•"/>
            </a:pPr>
            <a:endParaRPr lang="ru-RU" sz="24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Позитивная 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динамика в изменениях отношений 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“педагог - воспитанник”.</a:t>
            </a:r>
          </a:p>
          <a:p>
            <a:pPr>
              <a:buFont typeface="Arial" pitchFamily="34" charset="0"/>
              <a:buChar char="•"/>
            </a:pPr>
            <a:endParaRPr lang="ru-RU" sz="24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Повышение 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профессионального 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уровня педагогов. </a:t>
            </a:r>
          </a:p>
          <a:p>
            <a:pPr>
              <a:buFont typeface="Arial" pitchFamily="34" charset="0"/>
              <a:buChar char="•"/>
            </a:pPr>
            <a:endParaRPr lang="ru-RU" sz="24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Повышение 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уровня деятельности 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центра по 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всем направлениям.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139952" y="2204864"/>
            <a:ext cx="4824536" cy="523220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Ожидаемые результаты</a:t>
            </a:r>
            <a:endParaRPr lang="ru-RU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s://avatars.mds.yandex.net/get-pdb/1956095/3dabf2d7-5a69-489c-86e1-350d7f5259de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771800" y="188640"/>
            <a:ext cx="4076758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Stop">
              <a:avLst/>
            </a:prstTxWarp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пОРТФОЛИО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39752" y="2636912"/>
            <a:ext cx="424847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Овсянниковой  Н.В.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15616" y="1124744"/>
            <a:ext cx="5025029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Педагога – психолога</a:t>
            </a:r>
          </a:p>
          <a:p>
            <a:pPr algn="ctr"/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ГКУ СО РО Новочеркасского </a:t>
            </a:r>
          </a:p>
          <a:p>
            <a:pPr algn="ctr"/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центра помощи детям №8</a:t>
            </a:r>
            <a:endParaRPr lang="ru-RU" sz="28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83568" y="3140968"/>
            <a:ext cx="6768752" cy="3384376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31750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ru-RU" sz="2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ru-RU" sz="2000" b="1" i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ru-RU" sz="24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4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Образование: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высшее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РГПУ, 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1996 -  дошкольная 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педагогика  и 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психология.</a:t>
            </a:r>
            <a:endParaRPr lang="ru-RU" sz="24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400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Общий педагогический стаж 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23 года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Стаж работы в должности педагога – психолога 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23 года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400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Стаж работы в центре 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  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11 лет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ru-RU" sz="24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Высшая 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квалификационная категория</a:t>
            </a:r>
          </a:p>
          <a:p>
            <a:pPr algn="ctr"/>
            <a:endParaRPr lang="ru-RU" sz="28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260648"/>
            <a:ext cx="2411760" cy="4114800"/>
          </a:xfrm>
          <a:prstGeom prst="rect">
            <a:avLst/>
          </a:prstGeom>
          <a:noFill/>
          <a:ln w="76320" cap="sq">
            <a:solidFill>
              <a:srgbClr val="FFFF66"/>
            </a:solidFill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14" name="Прямоугольник 13"/>
          <p:cNvSpPr/>
          <p:nvPr/>
        </p:nvSpPr>
        <p:spPr>
          <a:xfrm>
            <a:off x="6660232" y="3717032"/>
            <a:ext cx="20641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06.12.1973 г.р.</a:t>
            </a:r>
            <a:endParaRPr lang="ru-RU" sz="24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1573</TotalTime>
  <Words>1540</Words>
  <Application>Microsoft Office PowerPoint</Application>
  <PresentationFormat>Экран (4:3)</PresentationFormat>
  <Paragraphs>223</Paragraphs>
  <Slides>29</Slides>
  <Notes>18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29</vt:i4>
      </vt:variant>
    </vt:vector>
  </HeadingPairs>
  <TitlesOfParts>
    <vt:vector size="33" baseType="lpstr">
      <vt:lpstr>Тема Office</vt:lpstr>
      <vt:lpstr>Документ Microsoft Office Word</vt:lpstr>
      <vt:lpstr>Документ Microsoft Word</vt:lpstr>
      <vt:lpstr>Диаграмма Microsoft Office Excel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Татьяна Юрьевна</dc:creator>
  <cp:lastModifiedBy>Татьяна Юрьевна</cp:lastModifiedBy>
  <cp:revision>156</cp:revision>
  <dcterms:created xsi:type="dcterms:W3CDTF">2020-10-28T12:05:21Z</dcterms:created>
  <dcterms:modified xsi:type="dcterms:W3CDTF">2020-10-29T14:19:01Z</dcterms:modified>
</cp:coreProperties>
</file>