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7.jpeg" ContentType="image/jpeg"/>
  <Override PartName="/ppt/media/image3.png" ContentType="image/png"/>
  <Override PartName="/ppt/media/image1.jpeg" ContentType="image/jpeg"/>
  <Override PartName="/ppt/media/image53.jpeg" ContentType="image/jpeg"/>
  <Override PartName="/ppt/media/image2.jpeg" ContentType="image/jpeg"/>
  <Override PartName="/ppt/media/image54.jpeg" ContentType="image/jpeg"/>
  <Override PartName="/ppt/media/image45.jpeg" ContentType="image/jpeg"/>
  <Override PartName="/ppt/media/image4.png" ContentType="image/png"/>
  <Override PartName="/ppt/media/image62.jpeg" ContentType="image/jpeg"/>
  <Override PartName="/ppt/media/image7.png" ContentType="image/png"/>
  <Override PartName="/ppt/media/image5.jpeg" ContentType="image/jpeg"/>
  <Override PartName="/ppt/media/image57.jpeg" ContentType="image/jpeg"/>
  <Override PartName="/ppt/media/image41.png" ContentType="image/png"/>
  <Override PartName="/ppt/media/image8.jpeg" ContentType="image/jpeg"/>
  <Override PartName="/ppt/media/image34.jpeg" ContentType="image/jpeg"/>
  <Override PartName="/ppt/media/image6.png" ContentType="image/png"/>
  <Override PartName="/ppt/media/image51.jpeg" ContentType="image/jpeg"/>
  <Override PartName="/ppt/media/image9.png" ContentType="image/png"/>
  <Override PartName="/ppt/media/image29.jpeg" ContentType="image/jpeg"/>
  <Override PartName="/ppt/media/image10.png" ContentType="image/pn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png" ContentType="image/pn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30.jpeg" ContentType="image/jpeg"/>
  <Override PartName="/ppt/media/image59.jpeg" ContentType="image/jpeg"/>
  <Override PartName="/ppt/media/image31.png" ContentType="image/png"/>
  <Override PartName="/ppt/media/image32.jpeg" ContentType="image/jpeg"/>
  <Override PartName="/ppt/media/image33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65.png" ContentType="image/png"/>
  <Override PartName="/ppt/media/image50.jpeg" ContentType="image/jpeg"/>
  <Override PartName="/ppt/media/image52.jpeg" ContentType="image/jpeg"/>
  <Override PartName="/ppt/media/image55.jpeg" ContentType="image/jpeg"/>
  <Override PartName="/ppt/media/image56.png" ContentType="image/png"/>
  <Override PartName="/ppt/media/image58.jpeg" ContentType="image/jpeg"/>
  <Override PartName="/ppt/media/image60.jpeg" ContentType="image/jpeg"/>
  <Override PartName="/ppt/media/image61.jpeg" ContentType="image/jpeg"/>
  <Override PartName="/ppt/media/image63.jpeg" ContentType="image/jpeg"/>
  <Override PartName="/ppt/media/image64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6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73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4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1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9141120" cy="6855120"/>
          </a:xfrm>
          <a:prstGeom prst="rect">
            <a:avLst/>
          </a:prstGeom>
          <a:ln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3"/>
          <a:stretch/>
        </p:blipFill>
        <p:spPr>
          <a:xfrm>
            <a:off x="0" y="0"/>
            <a:ext cx="9141120" cy="685512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9141120" cy="6855120"/>
          </a:xfrm>
          <a:prstGeom prst="rect">
            <a:avLst/>
          </a:prstGeom>
          <a:ln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9141120" cy="6855120"/>
          </a:xfrm>
          <a:prstGeom prst="rect">
            <a:avLst/>
          </a:prstGeom>
          <a:ln>
            <a:noFill/>
          </a:ln>
        </p:spPr>
      </p:pic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  <a:endParaRPr b="0" lang="ru-RU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43.jpeg"/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6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image" Target="../media/image48.jpeg"/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jpeg"/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5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image" Target="../media/image58.jpeg"/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61.jpeg"/><Relationship Id="rId2" Type="http://schemas.openxmlformats.org/officeDocument/2006/relationships/image" Target="../media/image62.jpeg"/><Relationship Id="rId3" Type="http://schemas.openxmlformats.org/officeDocument/2006/relationships/image" Target="../media/image63.jpeg"/><Relationship Id="rId4" Type="http://schemas.openxmlformats.org/officeDocument/2006/relationships/image" Target="../media/image64.jpeg"/><Relationship Id="rId5" Type="http://schemas.openxmlformats.org/officeDocument/2006/relationships/image" Target="../media/image65.png"/><Relationship Id="rId6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image" Target="../media/image67.jpeg"/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6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518760" y="1564920"/>
            <a:ext cx="8112600" cy="287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374a5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Роль учителя-логопеда в формировании портфолио, как средство индивидуализации воспитанника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474840" y="4393800"/>
            <a:ext cx="6855120" cy="165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d09d9c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подготовила учитель-логопед ГКУСО РО Новошахтинского центра помощи детям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d09d9c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Онопченко Анна Сергеевна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0" y="6320160"/>
            <a:ext cx="9141120" cy="53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г. Новошахтинск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20000"/>
              </a:lnSpc>
            </a:pPr>
            <a:r>
              <a:rPr b="1" lang="ru-R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2020 год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transition>
    <p:wipe dir="l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Line 1"/>
          <p:cNvSpPr/>
          <p:nvPr/>
        </p:nvSpPr>
        <p:spPr>
          <a:xfrm flipV="1">
            <a:off x="422640" y="1209600"/>
            <a:ext cx="8505720" cy="4680"/>
          </a:xfrm>
          <a:prstGeom prst="line">
            <a:avLst/>
          </a:prstGeom>
          <a:ln cap="rnd" w="25560">
            <a:solidFill>
              <a:srgbClr val="969696"/>
            </a:solidFill>
            <a:custDash>
              <a:ds d="100000" sp="100000"/>
            </a:custDash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CustomShape 2"/>
          <p:cNvSpPr/>
          <p:nvPr/>
        </p:nvSpPr>
        <p:spPr>
          <a:xfrm rot="3419400">
            <a:off x="1895400" y="295560"/>
            <a:ext cx="476640" cy="517680"/>
          </a:xfrm>
          <a:prstGeom prst="rect">
            <a:avLst/>
          </a:prstGeom>
          <a:gradFill>
            <a:gsLst>
              <a:gs pos="0">
                <a:srgbClr val="ff9933"/>
              </a:gs>
              <a:gs pos="100000">
                <a:srgbClr val="764617"/>
              </a:gs>
            </a:gsLst>
            <a:lin ang="1980000"/>
          </a:gradFill>
          <a:ln w="9360">
            <a:noFill/>
          </a:ln>
          <a:scene3d>
            <a:camera prst="legacyPerspectiveFront">
              <a:rot lat="0" lon="1500000" rev="0"/>
            </a:camera>
            <a:lightRig dir="b" rig="legacyFlat4"/>
          </a:scene3d>
          <a:sp3d extrusionH="430200" prstMaterial="legacyMatte">
            <a:bevelT prst="angle" w="13500" h="13500"/>
            <a:bevelB prst="angle" w="13500" h="13500"/>
            <a:extrusionClr>
              <a:srgbClr val="ff9933"/>
            </a:extrusionClr>
          </a:sp3d>
        </p:spPr>
        <p:style>
          <a:lnRef idx="0"/>
          <a:fillRef idx="0"/>
          <a:effectRef idx="0"/>
          <a:fontRef idx="minor"/>
        </p:style>
      </p:sp>
      <p:sp>
        <p:nvSpPr>
          <p:cNvPr id="178" name="CustomShape 3"/>
          <p:cNvSpPr/>
          <p:nvPr/>
        </p:nvSpPr>
        <p:spPr>
          <a:xfrm>
            <a:off x="2643120" y="214200"/>
            <a:ext cx="4856040" cy="92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3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Таблица личностной оценки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3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сформированности навыков письма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9" name="CustomShape 4"/>
          <p:cNvSpPr/>
          <p:nvPr/>
        </p:nvSpPr>
        <p:spPr>
          <a:xfrm>
            <a:off x="2000160" y="285840"/>
            <a:ext cx="332640" cy="45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80" name="Picture 2" descr=""/>
          <p:cNvPicPr/>
          <p:nvPr/>
        </p:nvPicPr>
        <p:blipFill>
          <a:blip r:embed="rId1"/>
          <a:srcRect l="11088" t="18187" r="10922" b="13250"/>
          <a:stretch/>
        </p:blipFill>
        <p:spPr>
          <a:xfrm>
            <a:off x="800280" y="1406880"/>
            <a:ext cx="7699320" cy="5263560"/>
          </a:xfrm>
          <a:prstGeom prst="rect">
            <a:avLst/>
          </a:prstGeom>
          <a:ln w="190440">
            <a:solidFill>
              <a:srgbClr val="c8c6bd"/>
            </a:solidFill>
            <a:miter/>
          </a:ln>
          <a:effectLst>
            <a:outerShdw algn="bl" blurRad="254000" rotWithShape="0">
              <a:srgbClr val="000000">
                <a:alpha val="43000"/>
              </a:srgbClr>
            </a:outerShdw>
          </a:effectLst>
          <a:scene3d>
            <a:camera fov="5400000" prst="perspectiveFront"/>
            <a:lightRig dir="t" rig="threePt">
              <a:rot lat="0" lon="0" rev="2100000"/>
            </a:lightRig>
          </a:scene3d>
          <a:sp3d extrusionH="25400">
            <a:bevelT prst="hardEdge" w="304800" h="152400"/>
            <a:extrusionClr>
              <a:srgbClr val="000000"/>
            </a:extrusionClr>
          </a:sp3d>
        </p:spPr>
      </p:pic>
    </p:spTree>
  </p:cSld>
  <p:transition>
    <p:wipe dir="l"/>
  </p:transition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214200" y="928800"/>
            <a:ext cx="5213160" cy="5616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это</a:t>
            </a: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нарушение письма, не связанное с интеллектом. 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Это</a:t>
            </a: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расстройство непропорционально возрасту, общему состоянию здоровья и психическому развитию, знаниям и школьным навыкам ребенка, который надлежащим образом мотивирован учиться.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155520" y="-144360"/>
            <a:ext cx="30204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3"/>
          <p:cNvSpPr/>
          <p:nvPr/>
        </p:nvSpPr>
        <p:spPr>
          <a:xfrm>
            <a:off x="155520" y="-144360"/>
            <a:ext cx="30204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4" name="Picture 5" descr=""/>
          <p:cNvPicPr/>
          <p:nvPr/>
        </p:nvPicPr>
        <p:blipFill>
          <a:blip r:embed="rId1"/>
          <a:srcRect l="28398" t="41959" r="2343" b="0"/>
          <a:stretch/>
        </p:blipFill>
        <p:spPr>
          <a:xfrm>
            <a:off x="5184000" y="3931200"/>
            <a:ext cx="3594600" cy="2258280"/>
          </a:xfrm>
          <a:prstGeom prst="rect">
            <a:avLst/>
          </a:prstGeom>
          <a:ln>
            <a:noFill/>
          </a:ln>
        </p:spPr>
      </p:pic>
      <p:sp>
        <p:nvSpPr>
          <p:cNvPr id="185" name="CustomShape 4"/>
          <p:cNvSpPr/>
          <p:nvPr/>
        </p:nvSpPr>
        <p:spPr>
          <a:xfrm>
            <a:off x="155520" y="-144360"/>
            <a:ext cx="30204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6" name="Picture 8" descr=""/>
          <p:cNvPicPr/>
          <p:nvPr/>
        </p:nvPicPr>
        <p:blipFill>
          <a:blip r:embed="rId2"/>
          <a:srcRect l="20183" t="7431" r="20629" b="76225"/>
          <a:stretch/>
        </p:blipFill>
        <p:spPr>
          <a:xfrm>
            <a:off x="243720" y="209160"/>
            <a:ext cx="4595400" cy="711360"/>
          </a:xfrm>
          <a:prstGeom prst="rect">
            <a:avLst/>
          </a:prstGeom>
          <a:ln>
            <a:noFill/>
          </a:ln>
        </p:spPr>
      </p:pic>
      <p:pic>
        <p:nvPicPr>
          <p:cNvPr id="187" name="Рисунок 4" descr=""/>
          <p:cNvPicPr/>
          <p:nvPr/>
        </p:nvPicPr>
        <p:blipFill>
          <a:blip r:embed="rId3"/>
          <a:srcRect l="0" t="8612" r="0" b="12097"/>
          <a:stretch/>
        </p:blipFill>
        <p:spPr>
          <a:xfrm>
            <a:off x="214200" y="4071960"/>
            <a:ext cx="2210760" cy="232560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  <p:pic>
        <p:nvPicPr>
          <p:cNvPr id="188" name="Рисунок 3" descr=""/>
          <p:cNvPicPr/>
          <p:nvPr/>
        </p:nvPicPr>
        <p:blipFill>
          <a:blip r:embed="rId4"/>
          <a:srcRect l="0" t="8221" r="0" b="5623"/>
          <a:stretch/>
        </p:blipFill>
        <p:spPr>
          <a:xfrm>
            <a:off x="2880000" y="3867120"/>
            <a:ext cx="2212920" cy="239688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  <p:pic>
        <p:nvPicPr>
          <p:cNvPr id="189" name="Рисунок 5" descr=""/>
          <p:cNvPicPr/>
          <p:nvPr/>
        </p:nvPicPr>
        <p:blipFill>
          <a:blip r:embed="rId5"/>
          <a:srcRect l="0" t="16342" r="0" b="9088"/>
          <a:stretch/>
        </p:blipFill>
        <p:spPr>
          <a:xfrm>
            <a:off x="5786280" y="500040"/>
            <a:ext cx="3093840" cy="292716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</p:spTree>
  </p:cSld>
  <p:transition>
    <p:wipe dir="l"/>
  </p:transition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3003120" y="2643120"/>
            <a:ext cx="6070320" cy="13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0" lang="ru-RU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1.</a:t>
            </a:r>
            <a:r>
              <a:rPr b="0" lang="ru-RU" sz="17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Акустическая дисграфия</a:t>
            </a:r>
            <a:r>
              <a:rPr b="0" lang="ru-RU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– характеризуется нарушением фонематического распознавания звукова, а также трудностями в звукопроизношении</a:t>
            </a:r>
            <a:endParaRPr b="0" lang="ru-RU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17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2. Аграмматическая дисграфия </a:t>
            </a:r>
            <a:r>
              <a:rPr b="0" lang="ru-RU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– характеризуется проблемами в лексическом развитии и развитии грамматического строя речи</a:t>
            </a:r>
            <a:endParaRPr b="0" lang="ru-RU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91" name="Рисунок 132" descr=""/>
          <p:cNvPicPr/>
          <p:nvPr/>
        </p:nvPicPr>
        <p:blipFill>
          <a:blip r:embed="rId1"/>
          <a:srcRect l="1379" t="9626" r="0" b="52902"/>
          <a:stretch/>
        </p:blipFill>
        <p:spPr>
          <a:xfrm>
            <a:off x="4892400" y="-5760"/>
            <a:ext cx="4273560" cy="21639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92" name="Рисунок 133" descr=""/>
          <p:cNvPicPr/>
          <p:nvPr/>
        </p:nvPicPr>
        <p:blipFill>
          <a:blip r:embed="rId2"/>
          <a:srcRect l="10831" t="0" r="27324" b="0"/>
          <a:stretch/>
        </p:blipFill>
        <p:spPr>
          <a:xfrm rot="5400000">
            <a:off x="226080" y="1224720"/>
            <a:ext cx="2522880" cy="302508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93" name="Рисунок 134" descr=""/>
          <p:cNvPicPr/>
          <p:nvPr/>
        </p:nvPicPr>
        <p:blipFill>
          <a:blip r:embed="rId3"/>
          <a:srcRect l="23717" t="0" r="35945" b="0"/>
          <a:stretch/>
        </p:blipFill>
        <p:spPr>
          <a:xfrm rot="5400000">
            <a:off x="1674360" y="-1704240"/>
            <a:ext cx="1528920" cy="490680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94" name="Рисунок 135" descr=""/>
          <p:cNvPicPr/>
          <p:nvPr/>
        </p:nvPicPr>
        <p:blipFill>
          <a:blip r:embed="rId4"/>
          <a:srcRect l="23679" t="3493" r="18265" b="0"/>
          <a:stretch/>
        </p:blipFill>
        <p:spPr>
          <a:xfrm rot="16200000">
            <a:off x="5773680" y="3568680"/>
            <a:ext cx="1792080" cy="43736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95" name="Рисунок 136" descr=""/>
          <p:cNvPicPr/>
          <p:nvPr/>
        </p:nvPicPr>
        <p:blipFill>
          <a:blip r:embed="rId5"/>
          <a:srcRect l="22252" t="0" r="16609" b="0"/>
          <a:stretch/>
        </p:blipFill>
        <p:spPr>
          <a:xfrm rot="16200000">
            <a:off x="1143000" y="3930840"/>
            <a:ext cx="1784160" cy="407016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196" name="CustomShape 2"/>
          <p:cNvSpPr/>
          <p:nvPr/>
        </p:nvSpPr>
        <p:spPr>
          <a:xfrm>
            <a:off x="3003120" y="1513440"/>
            <a:ext cx="2756880" cy="158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Выделяются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b="1" lang="ru-RU" sz="180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следующие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формы дисграфии: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0" y="4000680"/>
            <a:ext cx="8839800" cy="103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3. Оптическая дисграфия – характеризуется неразвитым зрительно-пространственным восприятием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4. Особая форма </a:t>
            </a:r>
            <a:r>
              <a:rPr b="0" lang="ru-RU" sz="18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дисграфии, обусловленная несформированностью языкового анализа и синтеза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transition>
    <p:wipe dir="l"/>
  </p:transition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905040" y="476640"/>
            <a:ext cx="7404120" cy="44625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>
              <a:tint val="40000"/>
              <a:hueOff val="0"/>
              <a:satOff val="0"/>
              <a:lumOff val="0"/>
              <a:alphaOff val="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2"/>
          <p:cNvSpPr/>
          <p:nvPr/>
        </p:nvSpPr>
        <p:spPr>
          <a:xfrm>
            <a:off x="255600" y="1816200"/>
            <a:ext cx="2627280" cy="178416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57240" rIns="57240" tIns="57240" bIns="57240" anchor="ctr"/>
          <a:p>
            <a:pPr algn="ctr">
              <a:lnSpc>
                <a:spcPct val="90000"/>
              </a:lnSpc>
            </a:pPr>
            <a:r>
              <a:rPr b="1" lang="ru-RU" sz="1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Возьмите с ребенком книгу. Желательно, чтобы текст был напечатан средним шрифтом. Дайте задание найти и подчеркнуть в тексте конкретную букву, например С или П, О или А.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0" name="CustomShape 3"/>
          <p:cNvSpPr/>
          <p:nvPr/>
        </p:nvSpPr>
        <p:spPr>
          <a:xfrm>
            <a:off x="3293280" y="1816200"/>
            <a:ext cx="2627280" cy="178416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60840" rIns="60840" tIns="60840" bIns="60840" anchor="ctr"/>
          <a:p>
            <a:pPr algn="ctr">
              <a:lnSpc>
                <a:spcPct val="90000"/>
              </a:lnSpc>
            </a:pPr>
            <a:r>
              <a:rPr b="1" lang="ru-R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Немного усложните задание: пусть ребенок ищет конкретную букву и подчеркивает ее, а букву, следующую за ней, – обводит или зачеркивает.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1" name="CustomShape 4"/>
          <p:cNvSpPr/>
          <p:nvPr/>
        </p:nvSpPr>
        <p:spPr>
          <a:xfrm>
            <a:off x="6330960" y="1816200"/>
            <a:ext cx="2627280" cy="1784160"/>
          </a:xfrm>
          <a:prstGeom prst="roundRect">
            <a:avLst>
              <a:gd name="adj" fmla="val 16667"/>
            </a:avLst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60840" rIns="60840" tIns="60840" bIns="60840" anchor="ctr"/>
          <a:p>
            <a:pPr algn="ctr">
              <a:lnSpc>
                <a:spcPct val="90000"/>
              </a:lnSpc>
            </a:pPr>
            <a:r>
              <a:rPr b="1" lang="ru-R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Предложите ребенку отмечать схожие парные буквы, такие как Л/М, Р/П, Т/П, Б/Д, У/Ю, А/У, Д/Г.</a:t>
            </a:r>
            <a:r>
              <a:rPr b="1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                                   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1331640" y="332640"/>
            <a:ext cx="6621840" cy="93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Segoe Print"/>
                <a:ea typeface="DejaVu Sans"/>
              </a:rPr>
              <a:t>Деятельность по коррекции дисграфии включает в себя различные упражнения, которые можно использовать так же для профилактики дисграфии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03" name="Рисунок 5" descr=""/>
          <p:cNvPicPr/>
          <p:nvPr/>
        </p:nvPicPr>
        <p:blipFill>
          <a:blip r:embed="rId1">
            <a:lum bright="1000"/>
          </a:blip>
          <a:srcRect l="12895" t="10659" r="0" b="6152"/>
          <a:stretch/>
        </p:blipFill>
        <p:spPr>
          <a:xfrm>
            <a:off x="7020360" y="4005000"/>
            <a:ext cx="1942560" cy="2446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" name="Рисунок 6" descr=""/>
          <p:cNvPicPr/>
          <p:nvPr/>
        </p:nvPicPr>
        <p:blipFill>
          <a:blip r:embed="rId2">
            <a:lum bright="8000"/>
          </a:blip>
          <a:srcRect l="7717" t="3374" r="0" b="15603"/>
          <a:stretch/>
        </p:blipFill>
        <p:spPr>
          <a:xfrm>
            <a:off x="2664000" y="4077000"/>
            <a:ext cx="2014560" cy="237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" name="Рисунок 7" descr=""/>
          <p:cNvPicPr/>
          <p:nvPr/>
        </p:nvPicPr>
        <p:blipFill>
          <a:blip r:embed="rId3"/>
          <a:srcRect l="13416" t="6462" r="0" b="2953"/>
          <a:stretch/>
        </p:blipFill>
        <p:spPr>
          <a:xfrm>
            <a:off x="4896000" y="4033440"/>
            <a:ext cx="1870560" cy="2446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6" name="CustomShape 6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7" name="Picture 3" descr=""/>
          <p:cNvPicPr/>
          <p:nvPr/>
        </p:nvPicPr>
        <p:blipFill>
          <a:blip r:embed="rId4"/>
          <a:srcRect l="9670" t="0" r="0" b="21773"/>
          <a:stretch/>
        </p:blipFill>
        <p:spPr>
          <a:xfrm>
            <a:off x="216000" y="4005000"/>
            <a:ext cx="2158560" cy="249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transition>
    <p:wipe dir="l"/>
  </p:transition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2" descr=""/>
          <p:cNvPicPr/>
          <p:nvPr/>
        </p:nvPicPr>
        <p:blipFill>
          <a:blip r:embed="rId1"/>
          <a:srcRect l="11221" t="18750" r="10896" b="13795"/>
          <a:stretch/>
        </p:blipFill>
        <p:spPr>
          <a:xfrm>
            <a:off x="844200" y="1412640"/>
            <a:ext cx="7369200" cy="5058360"/>
          </a:xfrm>
          <a:prstGeom prst="rect">
            <a:avLst/>
          </a:prstGeom>
          <a:ln w="190440">
            <a:solidFill>
              <a:srgbClr val="c8c6bd"/>
            </a:solidFill>
            <a:miter/>
          </a:ln>
          <a:effectLst>
            <a:outerShdw algn="bl" blurRad="254000" rotWithShape="0">
              <a:srgbClr val="000000">
                <a:alpha val="43000"/>
              </a:srgbClr>
            </a:outerShdw>
          </a:effectLst>
          <a:scene3d>
            <a:camera fov="5400000" prst="perspectiveFront"/>
            <a:lightRig dir="t" rig="threePt">
              <a:rot lat="0" lon="0" rev="2100000"/>
            </a:lightRig>
          </a:scene3d>
          <a:sp3d extrusionH="25400">
            <a:bevelT prst="hardEdge" w="304800" h="152400"/>
            <a:extrusionClr>
              <a:srgbClr val="000000"/>
            </a:extrusionClr>
          </a:sp3d>
        </p:spPr>
      </p:pic>
      <p:sp>
        <p:nvSpPr>
          <p:cNvPr id="209" name="Line 1"/>
          <p:cNvSpPr/>
          <p:nvPr/>
        </p:nvSpPr>
        <p:spPr>
          <a:xfrm>
            <a:off x="499680" y="1168560"/>
            <a:ext cx="8215560" cy="45720"/>
          </a:xfrm>
          <a:prstGeom prst="line">
            <a:avLst/>
          </a:prstGeom>
          <a:ln cap="rnd" w="25560">
            <a:solidFill>
              <a:srgbClr val="969696"/>
            </a:solidFill>
            <a:custDash>
              <a:ds d="100000" sp="100000"/>
            </a:custDash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CustomShape 2"/>
          <p:cNvSpPr/>
          <p:nvPr/>
        </p:nvSpPr>
        <p:spPr>
          <a:xfrm rot="3419400">
            <a:off x="1765440" y="377280"/>
            <a:ext cx="535320" cy="581400"/>
          </a:xfrm>
          <a:prstGeom prst="rect">
            <a:avLst/>
          </a:prstGeom>
          <a:gradFill>
            <a:gsLst>
              <a:gs pos="0">
                <a:srgbClr val="ff7c80"/>
              </a:gs>
              <a:gs pos="100000">
                <a:srgbClr val="76393b"/>
              </a:gs>
            </a:gsLst>
            <a:lin ang="1980000"/>
          </a:gradFill>
          <a:ln w="9360">
            <a:noFill/>
          </a:ln>
          <a:scene3d>
            <a:camera prst="legacyPerspectiveFront">
              <a:rot lat="0" lon="1500000" rev="0"/>
            </a:camera>
            <a:lightRig dir="b" rig="legacyFlat4"/>
          </a:scene3d>
          <a:sp3d extrusionH="430200" prstMaterial="legacyMatte">
            <a:bevelT prst="angle" w="13500" h="13500"/>
            <a:bevelB prst="angle" w="13500" h="13500"/>
            <a:extrusionClr>
              <a:srgbClr val="ff7c80"/>
            </a:extrusionClr>
          </a:sp3d>
        </p:spPr>
        <p:style>
          <a:lnRef idx="0"/>
          <a:fillRef idx="0"/>
          <a:effectRef idx="0"/>
          <a:fontRef idx="minor"/>
        </p:style>
      </p:sp>
      <p:sp>
        <p:nvSpPr>
          <p:cNvPr id="211" name="CustomShape 3"/>
          <p:cNvSpPr/>
          <p:nvPr/>
        </p:nvSpPr>
        <p:spPr>
          <a:xfrm>
            <a:off x="2500200" y="264600"/>
            <a:ext cx="4641840" cy="66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Лист оценки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графо-моторных навыков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2" name="CustomShape 4"/>
          <p:cNvSpPr/>
          <p:nvPr/>
        </p:nvSpPr>
        <p:spPr>
          <a:xfrm>
            <a:off x="1928880" y="428760"/>
            <a:ext cx="332640" cy="45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transition>
    <p:wipe dir="l"/>
  </p:transition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Рисунок 149" descr=""/>
          <p:cNvPicPr/>
          <p:nvPr/>
        </p:nvPicPr>
        <p:blipFill>
          <a:blip r:embed="rId1">
            <a:lum bright="6000"/>
          </a:blip>
          <a:stretch/>
        </p:blipFill>
        <p:spPr>
          <a:xfrm>
            <a:off x="6253920" y="816840"/>
            <a:ext cx="2590200" cy="3454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4" name="CustomShape 1"/>
          <p:cNvSpPr/>
          <p:nvPr/>
        </p:nvSpPr>
        <p:spPr>
          <a:xfrm>
            <a:off x="537840" y="1008000"/>
            <a:ext cx="5544360" cy="277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Упражнения для рук (самомассаж, игры пальцами, чтобы снять напряжение кистей и пальцев рук, а также развить их подвижность и гибкость);</a:t>
            </a: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2. Ознакомление с приемами выполнения различных видов предметно-практической деятельности, развивающих мелкую моторику.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15" name="Рисунок 151" descr=""/>
          <p:cNvPicPr/>
          <p:nvPr/>
        </p:nvPicPr>
        <p:blipFill>
          <a:blip r:embed="rId2"/>
          <a:srcRect l="3568" t="0" r="0" b="13398"/>
          <a:stretch/>
        </p:blipFill>
        <p:spPr>
          <a:xfrm>
            <a:off x="270720" y="3672000"/>
            <a:ext cx="2751480" cy="318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6" name="Рисунок 152" descr=""/>
          <p:cNvPicPr/>
          <p:nvPr/>
        </p:nvPicPr>
        <p:blipFill>
          <a:blip r:embed="rId3"/>
          <a:srcRect l="0" t="12733" r="0" b="10824"/>
          <a:stretch/>
        </p:blipFill>
        <p:spPr>
          <a:xfrm>
            <a:off x="6255000" y="4286160"/>
            <a:ext cx="2563200" cy="249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7" name="CustomShape 2"/>
          <p:cNvSpPr/>
          <p:nvPr/>
        </p:nvSpPr>
        <p:spPr>
          <a:xfrm>
            <a:off x="1296000" y="34920"/>
            <a:ext cx="6360480" cy="101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2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Segoe Print"/>
                <a:ea typeface="DejaVu Sans"/>
              </a:rPr>
              <a:t>Коррекционные упражнения по развитию графо-моторных навыков соединяются в 3 блока: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18" name="Рисунок 154" descr=""/>
          <p:cNvPicPr/>
          <p:nvPr/>
        </p:nvPicPr>
        <p:blipFill>
          <a:blip r:embed="rId4">
            <a:lum bright="6000"/>
          </a:blip>
          <a:srcRect l="0" t="0" r="13" b="12261"/>
          <a:stretch/>
        </p:blipFill>
        <p:spPr>
          <a:xfrm>
            <a:off x="3294000" y="3645000"/>
            <a:ext cx="2766960" cy="323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transition>
    <p:wipe dir="l"/>
  </p:transition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/>
          <p:cNvSpPr/>
          <p:nvPr/>
        </p:nvSpPr>
        <p:spPr>
          <a:xfrm>
            <a:off x="360000" y="3600000"/>
            <a:ext cx="4102200" cy="2879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3. Упражнения на развитие зрительного внимания, памяти, логического мышления при обучении элементам письма. Для достижения поставленных целей необходимо вовлечение в работу с ребенком в первую очередь воспитателей.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20" name="Рисунок 156" descr=""/>
          <p:cNvPicPr/>
          <p:nvPr/>
        </p:nvPicPr>
        <p:blipFill>
          <a:blip r:embed="rId1"/>
          <a:srcRect l="4982" t="7282" r="12" b="6871"/>
          <a:stretch/>
        </p:blipFill>
        <p:spPr>
          <a:xfrm>
            <a:off x="0" y="360"/>
            <a:ext cx="2806920" cy="338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1" name="Рисунок 157" descr=""/>
          <p:cNvPicPr/>
          <p:nvPr/>
        </p:nvPicPr>
        <p:blipFill>
          <a:blip r:embed="rId2"/>
          <a:stretch/>
        </p:blipFill>
        <p:spPr>
          <a:xfrm>
            <a:off x="5976000" y="2592000"/>
            <a:ext cx="3238200" cy="431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2" name="Рисунок 158" descr=""/>
          <p:cNvPicPr/>
          <p:nvPr/>
        </p:nvPicPr>
        <p:blipFill>
          <a:blip r:embed="rId3"/>
          <a:srcRect l="7170" t="0" r="0" b="13001"/>
          <a:stretch/>
        </p:blipFill>
        <p:spPr>
          <a:xfrm>
            <a:off x="5868000" y="0"/>
            <a:ext cx="3022200" cy="3475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3" name="Рисунок 159" descr=""/>
          <p:cNvPicPr/>
          <p:nvPr/>
        </p:nvPicPr>
        <p:blipFill>
          <a:blip r:embed="rId4"/>
          <a:srcRect l="0" t="2226" r="-3993" b="22003"/>
          <a:stretch/>
        </p:blipFill>
        <p:spPr>
          <a:xfrm>
            <a:off x="2797200" y="11520"/>
            <a:ext cx="3213000" cy="312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4" name="Picture 4" descr=""/>
          <p:cNvPicPr/>
          <p:nvPr/>
        </p:nvPicPr>
        <p:blipFill>
          <a:blip r:embed="rId5"/>
          <a:srcRect l="0" t="4728" r="0" b="12428"/>
          <a:stretch/>
        </p:blipFill>
        <p:spPr>
          <a:xfrm>
            <a:off x="4284000" y="2697480"/>
            <a:ext cx="3131640" cy="3062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transition>
    <p:wipe dir="l"/>
  </p:transition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1403640" y="235080"/>
            <a:ext cx="6334920" cy="2223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e1c11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Times New Roman"/>
              </a:rPr>
              <a:t>Хорошее портфолио – целый мир совместного накопления опыта взрослого и ребенка. Центр организованного общения.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7" name="CustomShape 3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8" name="Picture 6" descr=""/>
          <p:cNvPicPr/>
          <p:nvPr/>
        </p:nvPicPr>
        <p:blipFill>
          <a:blip r:embed="rId1"/>
          <a:srcRect l="2149" t="0" r="0" b="0"/>
          <a:stretch/>
        </p:blipFill>
        <p:spPr>
          <a:xfrm>
            <a:off x="72000" y="2376000"/>
            <a:ext cx="3238920" cy="2205360"/>
          </a:xfrm>
          <a:prstGeom prst="rect">
            <a:avLst/>
          </a:prstGeom>
          <a:ln>
            <a:noFill/>
          </a:ln>
        </p:spPr>
      </p:pic>
      <p:pic>
        <p:nvPicPr>
          <p:cNvPr id="229" name="Picture 7" descr=""/>
          <p:cNvPicPr/>
          <p:nvPr/>
        </p:nvPicPr>
        <p:blipFill>
          <a:blip r:embed="rId2"/>
          <a:stretch/>
        </p:blipFill>
        <p:spPr>
          <a:xfrm>
            <a:off x="36000" y="4716720"/>
            <a:ext cx="3238920" cy="2157840"/>
          </a:xfrm>
          <a:prstGeom prst="rect">
            <a:avLst/>
          </a:prstGeom>
          <a:ln>
            <a:noFill/>
          </a:ln>
        </p:spPr>
      </p:pic>
      <p:pic>
        <p:nvPicPr>
          <p:cNvPr id="230" name="Picture 8" descr=""/>
          <p:cNvPicPr/>
          <p:nvPr/>
        </p:nvPicPr>
        <p:blipFill>
          <a:blip r:embed="rId3"/>
          <a:srcRect l="0" t="3033" r="0" b="9976"/>
          <a:stretch/>
        </p:blipFill>
        <p:spPr>
          <a:xfrm>
            <a:off x="6455880" y="1980000"/>
            <a:ext cx="2327040" cy="2518920"/>
          </a:xfrm>
          <a:prstGeom prst="rect">
            <a:avLst/>
          </a:prstGeom>
          <a:ln>
            <a:noFill/>
          </a:ln>
        </p:spPr>
      </p:pic>
      <p:sp>
        <p:nvSpPr>
          <p:cNvPr id="231" name="CustomShape 4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32" name="Picture 12" descr=""/>
          <p:cNvPicPr/>
          <p:nvPr/>
        </p:nvPicPr>
        <p:blipFill>
          <a:blip r:embed="rId4"/>
          <a:srcRect l="0" t="0" r="4306" b="0"/>
          <a:stretch/>
        </p:blipFill>
        <p:spPr>
          <a:xfrm>
            <a:off x="6096600" y="4536000"/>
            <a:ext cx="3010320" cy="2359080"/>
          </a:xfrm>
          <a:prstGeom prst="rect">
            <a:avLst/>
          </a:prstGeom>
          <a:ln>
            <a:noFill/>
          </a:ln>
        </p:spPr>
      </p:pic>
      <p:pic>
        <p:nvPicPr>
          <p:cNvPr id="233" name="Picture 14" descr=""/>
          <p:cNvPicPr/>
          <p:nvPr/>
        </p:nvPicPr>
        <p:blipFill>
          <a:blip r:embed="rId5"/>
          <a:srcRect l="0" t="0" r="0" b="18351"/>
          <a:stretch/>
        </p:blipFill>
        <p:spPr>
          <a:xfrm>
            <a:off x="3373920" y="2522520"/>
            <a:ext cx="2565000" cy="4317480"/>
          </a:xfrm>
          <a:prstGeom prst="rect">
            <a:avLst/>
          </a:prstGeom>
          <a:ln>
            <a:noFill/>
          </a:ln>
        </p:spPr>
      </p:pic>
    </p:spTree>
  </p:cSld>
  <p:transition>
    <p:wipe dir="l"/>
  </p:transition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628560" y="365040"/>
            <a:ext cx="7884000" cy="132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5" name="CustomShape 2"/>
          <p:cNvSpPr/>
          <p:nvPr/>
        </p:nvSpPr>
        <p:spPr>
          <a:xfrm>
            <a:off x="827640" y="692640"/>
            <a:ext cx="7630920" cy="502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4f6228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Глубокая любовь к ребенку и желание помочь ему в его личностном становлении, является главной задачей педагогов в творческом и образовательном процессе. Это единственный фактор, обеспечивающий стратегию действий в педагогической деятельности.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transition>
    <p:wipe dir="l"/>
  </p:transition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1797120" y="188640"/>
            <a:ext cx="5614560" cy="6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4000" spc="38" strike="noStrike">
                <a:solidFill>
                  <a:srgbClr val="e0322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Структура порфолио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755640" y="1285920"/>
            <a:ext cx="6622920" cy="451800"/>
          </a:xfrm>
          <a:prstGeom prst="rect">
            <a:avLst/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7" name="CustomShape 3"/>
          <p:cNvSpPr/>
          <p:nvPr/>
        </p:nvSpPr>
        <p:spPr>
          <a:xfrm>
            <a:off x="1068480" y="1016280"/>
            <a:ext cx="4635360" cy="529560"/>
          </a:xfrm>
          <a:prstGeom prst="roundRect">
            <a:avLst>
              <a:gd name="adj" fmla="val 16667"/>
            </a:avLst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75320" rIns="175320" tIns="0" bIns="0" anchor="ctr"/>
          <a:p>
            <a:pPr>
              <a:lnSpc>
                <a:spcPct val="90000"/>
              </a:lnSpc>
            </a:pPr>
            <a:r>
              <a:rPr b="1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Титульный лист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8" name="CustomShape 4"/>
          <p:cNvSpPr/>
          <p:nvPr/>
        </p:nvSpPr>
        <p:spPr>
          <a:xfrm>
            <a:off x="755640" y="2102400"/>
            <a:ext cx="6622920" cy="451800"/>
          </a:xfrm>
          <a:prstGeom prst="rect">
            <a:avLst/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hueOff val="1170380"/>
                <a:satOff val="-1460"/>
                <a:lumOff val="343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9" name="CustomShape 5"/>
          <p:cNvSpPr/>
          <p:nvPr/>
        </p:nvSpPr>
        <p:spPr>
          <a:xfrm>
            <a:off x="1086840" y="1836720"/>
            <a:ext cx="4635360" cy="529560"/>
          </a:xfrm>
          <a:prstGeom prst="roundRect">
            <a:avLst>
              <a:gd name="adj" fmla="val 16667"/>
            </a:avLst>
          </a:prstGeom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75320" rIns="175320" tIns="0" bIns="0" anchor="ctr"/>
          <a:p>
            <a:pPr>
              <a:lnSpc>
                <a:spcPct val="90000"/>
              </a:lnSpc>
            </a:pPr>
            <a:r>
              <a:rPr b="1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Раздел «Давайте познакомимся»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0" name="CustomShape 6"/>
          <p:cNvSpPr/>
          <p:nvPr/>
        </p:nvSpPr>
        <p:spPr>
          <a:xfrm>
            <a:off x="755640" y="2918880"/>
            <a:ext cx="6622920" cy="451800"/>
          </a:xfrm>
          <a:prstGeom prst="rect">
            <a:avLst/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hueOff val="2340759"/>
                <a:satOff val="-2919"/>
                <a:lumOff val="686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1" name="CustomShape 7"/>
          <p:cNvSpPr/>
          <p:nvPr/>
        </p:nvSpPr>
        <p:spPr>
          <a:xfrm>
            <a:off x="1086840" y="2653200"/>
            <a:ext cx="4635360" cy="529560"/>
          </a:xfrm>
          <a:prstGeom prst="roundRect">
            <a:avLst>
              <a:gd name="adj" fmla="val 16667"/>
            </a:avLst>
          </a:prstGeom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75320" rIns="175320" tIns="0" bIns="0" anchor="ctr"/>
          <a:p>
            <a:pPr>
              <a:lnSpc>
                <a:spcPct val="90000"/>
              </a:lnSpc>
            </a:pPr>
            <a:r>
              <a:rPr b="1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Раздел «Копилка достижений»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2" name="CustomShape 8"/>
          <p:cNvSpPr/>
          <p:nvPr/>
        </p:nvSpPr>
        <p:spPr>
          <a:xfrm>
            <a:off x="755640" y="3735360"/>
            <a:ext cx="6622920" cy="451800"/>
          </a:xfrm>
          <a:prstGeom prst="rect">
            <a:avLst/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hueOff val="3511139"/>
                <a:satOff val="-4379"/>
                <a:lumOff val="103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3" name="CustomShape 9"/>
          <p:cNvSpPr/>
          <p:nvPr/>
        </p:nvSpPr>
        <p:spPr>
          <a:xfrm>
            <a:off x="1086840" y="3469680"/>
            <a:ext cx="4635360" cy="529560"/>
          </a:xfrm>
          <a:prstGeom prst="roundRect">
            <a:avLst>
              <a:gd name="adj" fmla="val 16667"/>
            </a:avLst>
          </a:prstGeom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75320" rIns="175320" tIns="0" bIns="0" anchor="ctr"/>
          <a:p>
            <a:pPr>
              <a:lnSpc>
                <a:spcPct val="90000"/>
              </a:lnSpc>
            </a:pPr>
            <a:r>
              <a:rPr b="1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Раздел «Копилка творческих работ»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4" name="CustomShape 10"/>
          <p:cNvSpPr/>
          <p:nvPr/>
        </p:nvSpPr>
        <p:spPr>
          <a:xfrm>
            <a:off x="755640" y="4551840"/>
            <a:ext cx="6622920" cy="451800"/>
          </a:xfrm>
          <a:prstGeom prst="rect">
            <a:avLst/>
          </a:prstGeom>
          <a:solidFill>
            <a:schemeClr val="lt1">
              <a:alpha val="90000"/>
              <a:hueOff val="0"/>
              <a:satOff val="0"/>
              <a:lumOff val="0"/>
              <a:alphaOff val="0"/>
            </a:schemeClr>
          </a:solidFill>
          <a:ln>
            <a:solidFill>
              <a:schemeClr val="accent2">
                <a:hueOff val="4681519"/>
                <a:satOff val="-5839"/>
                <a:lumOff val="1373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5" name="CustomShape 11"/>
          <p:cNvSpPr/>
          <p:nvPr/>
        </p:nvSpPr>
        <p:spPr>
          <a:xfrm>
            <a:off x="1086840" y="4286160"/>
            <a:ext cx="4635360" cy="529560"/>
          </a:xfrm>
          <a:prstGeom prst="roundRect">
            <a:avLst>
              <a:gd name="adj" fmla="val 16667"/>
            </a:avLst>
          </a:prstGeom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75320" rIns="175320" tIns="0" bIns="0" anchor="ctr"/>
          <a:p>
            <a:pPr>
              <a:lnSpc>
                <a:spcPct val="90000"/>
              </a:lnSpc>
            </a:pPr>
            <a:r>
              <a:rPr b="1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Раздел «Диагностика успешности»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6" name="CustomShape 12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CustomShape 13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8" name="Picture 5" descr=""/>
          <p:cNvPicPr/>
          <p:nvPr/>
        </p:nvPicPr>
        <p:blipFill>
          <a:blip r:embed="rId1"/>
          <a:srcRect l="2136" t="4815" r="0" b="5346"/>
          <a:stretch/>
        </p:blipFill>
        <p:spPr>
          <a:xfrm>
            <a:off x="6012000" y="3069000"/>
            <a:ext cx="2950560" cy="3611880"/>
          </a:xfrm>
          <a:prstGeom prst="rect">
            <a:avLst/>
          </a:prstGeom>
          <a:ln>
            <a:noFill/>
          </a:ln>
        </p:spPr>
      </p:pic>
      <p:pic>
        <p:nvPicPr>
          <p:cNvPr id="129" name="Picture 7" descr=""/>
          <p:cNvPicPr/>
          <p:nvPr/>
        </p:nvPicPr>
        <p:blipFill>
          <a:blip r:embed="rId2"/>
          <a:stretch/>
        </p:blipFill>
        <p:spPr>
          <a:xfrm>
            <a:off x="3204000" y="5157360"/>
            <a:ext cx="2158560" cy="1510200"/>
          </a:xfrm>
          <a:prstGeom prst="rect">
            <a:avLst/>
          </a:prstGeom>
          <a:ln>
            <a:noFill/>
          </a:ln>
        </p:spPr>
      </p:pic>
    </p:spTree>
  </p:cSld>
  <p:transition>
    <p:wipe dir="l"/>
  </p:transition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0" y="2432520"/>
            <a:ext cx="6028920" cy="347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условиях нашего центра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проживают как дети с интеллектом, развивающимся в пределах нормы, так и дети с ограниченными возможностями здоровья. Дети с ОВЗ развиваются и обучаются медленнее других. Поэтому очень важно отразить в портфолио любую динамику. Про детей с ОВЗ часто говорят: «Он не может это, он не умеет то!». Портфолио - это доказательство того, что ребёнок с ОВЗ может и умеет. Оно является зеркалом ученика на протяжении всего обучения по специальным коррекционным программам. В коррекционной программе отражается работа всех специалистов центра: воспитателей, педагога-психолога, дефектолога, учит</a:t>
            </a:r>
            <a:r>
              <a:rPr b="1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е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ля-логопеда.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31" name="Picture 11" descr=""/>
          <p:cNvPicPr/>
          <p:nvPr/>
        </p:nvPicPr>
        <p:blipFill>
          <a:blip r:embed="rId1"/>
          <a:srcRect l="0" t="0" r="11368" b="0"/>
          <a:stretch/>
        </p:blipFill>
        <p:spPr>
          <a:xfrm>
            <a:off x="6120000" y="2433960"/>
            <a:ext cx="3023280" cy="2245680"/>
          </a:xfrm>
          <a:prstGeom prst="rect">
            <a:avLst/>
          </a:prstGeom>
          <a:ln>
            <a:noFill/>
          </a:ln>
        </p:spPr>
      </p:pic>
      <p:pic>
        <p:nvPicPr>
          <p:cNvPr id="132" name="Picture 10" descr=""/>
          <p:cNvPicPr/>
          <p:nvPr/>
        </p:nvPicPr>
        <p:blipFill>
          <a:blip r:embed="rId2"/>
          <a:srcRect l="0" t="10768" r="0" b="5420"/>
          <a:stretch/>
        </p:blipFill>
        <p:spPr>
          <a:xfrm>
            <a:off x="3456000" y="360"/>
            <a:ext cx="2663640" cy="2879280"/>
          </a:xfrm>
          <a:prstGeom prst="rect">
            <a:avLst/>
          </a:prstGeom>
          <a:ln>
            <a:noFill/>
          </a:ln>
        </p:spPr>
      </p:pic>
      <p:pic>
        <p:nvPicPr>
          <p:cNvPr id="133" name="Picture 7" descr=""/>
          <p:cNvPicPr/>
          <p:nvPr/>
        </p:nvPicPr>
        <p:blipFill>
          <a:blip r:embed="rId3"/>
          <a:srcRect l="4164" t="12512" r="20267" b="5960"/>
          <a:stretch/>
        </p:blipFill>
        <p:spPr>
          <a:xfrm>
            <a:off x="6084000" y="360"/>
            <a:ext cx="3059640" cy="2447280"/>
          </a:xfrm>
          <a:prstGeom prst="rect">
            <a:avLst/>
          </a:prstGeom>
          <a:ln>
            <a:noFill/>
          </a:ln>
        </p:spPr>
      </p:pic>
      <p:pic>
        <p:nvPicPr>
          <p:cNvPr id="134" name="Picture 3" descr=""/>
          <p:cNvPicPr/>
          <p:nvPr/>
        </p:nvPicPr>
        <p:blipFill>
          <a:blip r:embed="rId4"/>
          <a:srcRect l="0" t="8605" r="3824" b="5306"/>
          <a:stretch/>
        </p:blipFill>
        <p:spPr>
          <a:xfrm>
            <a:off x="0" y="0"/>
            <a:ext cx="3455640" cy="2145600"/>
          </a:xfrm>
          <a:prstGeom prst="rect">
            <a:avLst/>
          </a:prstGeom>
          <a:ln>
            <a:noFill/>
          </a:ln>
        </p:spPr>
      </p:pic>
      <p:pic>
        <p:nvPicPr>
          <p:cNvPr id="135" name="Picture 11" descr=""/>
          <p:cNvPicPr/>
          <p:nvPr/>
        </p:nvPicPr>
        <p:blipFill>
          <a:blip r:embed="rId5"/>
          <a:srcRect l="14065" t="0" r="4454" b="13381"/>
          <a:stretch/>
        </p:blipFill>
        <p:spPr>
          <a:xfrm>
            <a:off x="6120000" y="4680000"/>
            <a:ext cx="3032280" cy="2177640"/>
          </a:xfrm>
          <a:prstGeom prst="rect">
            <a:avLst/>
          </a:prstGeom>
          <a:ln>
            <a:noFill/>
          </a:ln>
        </p:spPr>
      </p:pic>
    </p:spTree>
  </p:cSld>
  <p:transition>
    <p:wipe dir="l"/>
  </p:transition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125280" y="2952000"/>
            <a:ext cx="5418000" cy="201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Большинство воспитанников центра страдают различными речевыми нарушениями и посещают логопедические занятия.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37" name="Picture 4" descr=""/>
          <p:cNvPicPr/>
          <p:nvPr/>
        </p:nvPicPr>
        <p:blipFill>
          <a:blip r:embed="rId1"/>
          <a:stretch/>
        </p:blipFill>
        <p:spPr>
          <a:xfrm>
            <a:off x="1656000" y="867600"/>
            <a:ext cx="1727280" cy="206172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38" name="Picture 2" descr=""/>
          <p:cNvPicPr/>
          <p:nvPr/>
        </p:nvPicPr>
        <p:blipFill>
          <a:blip r:embed="rId2"/>
          <a:stretch/>
        </p:blipFill>
        <p:spPr>
          <a:xfrm>
            <a:off x="144000" y="144000"/>
            <a:ext cx="1644480" cy="2087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9" name="Picture 1" descr=""/>
          <p:cNvPicPr/>
          <p:nvPr/>
        </p:nvPicPr>
        <p:blipFill>
          <a:blip r:embed="rId3"/>
          <a:stretch/>
        </p:blipFill>
        <p:spPr>
          <a:xfrm>
            <a:off x="6736680" y="216000"/>
            <a:ext cx="1686600" cy="2014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0" name="Picture 3" descr=""/>
          <p:cNvPicPr/>
          <p:nvPr/>
        </p:nvPicPr>
        <p:blipFill>
          <a:blip r:embed="rId4"/>
          <a:stretch/>
        </p:blipFill>
        <p:spPr>
          <a:xfrm>
            <a:off x="5109120" y="2459880"/>
            <a:ext cx="3602160" cy="261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1" name="CustomShape 2"/>
          <p:cNvSpPr/>
          <p:nvPr/>
        </p:nvSpPr>
        <p:spPr>
          <a:xfrm>
            <a:off x="125280" y="4968000"/>
            <a:ext cx="8946000" cy="1919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Роль учителя-логопеда я вижу, прежде всего в том, чтобы стимулировать детей к сбору материалов по исправлению того или иного речевого нарушения, обсуждения с ним различных способов демонстрации достижений.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42" name="Picture 3" descr=""/>
          <p:cNvPicPr/>
          <p:nvPr/>
        </p:nvPicPr>
        <p:blipFill>
          <a:blip r:embed="rId5">
            <a:lum bright="10000"/>
          </a:blip>
          <a:stretch/>
        </p:blipFill>
        <p:spPr>
          <a:xfrm>
            <a:off x="3152160" y="144000"/>
            <a:ext cx="1671120" cy="193248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43" name="Picture 2" descr=""/>
          <p:cNvPicPr/>
          <p:nvPr/>
        </p:nvPicPr>
        <p:blipFill>
          <a:blip r:embed="rId6"/>
          <a:stretch/>
        </p:blipFill>
        <p:spPr>
          <a:xfrm>
            <a:off x="4611960" y="858240"/>
            <a:ext cx="1723320" cy="20570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ransition>
    <p:wipe dir="l"/>
  </p:transition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Line 1"/>
          <p:cNvSpPr/>
          <p:nvPr/>
        </p:nvSpPr>
        <p:spPr>
          <a:xfrm flipV="1">
            <a:off x="499680" y="1071360"/>
            <a:ext cx="8104320" cy="20520"/>
          </a:xfrm>
          <a:prstGeom prst="line">
            <a:avLst/>
          </a:prstGeom>
          <a:ln cap="rnd" w="25560">
            <a:solidFill>
              <a:srgbClr val="969696"/>
            </a:solidFill>
            <a:custDash>
              <a:ds d="100000" sp="100000"/>
            </a:custDash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CustomShape 2"/>
          <p:cNvSpPr/>
          <p:nvPr/>
        </p:nvSpPr>
        <p:spPr>
          <a:xfrm rot="3419400">
            <a:off x="1681200" y="295560"/>
            <a:ext cx="476640" cy="517680"/>
          </a:xfrm>
          <a:prstGeom prst="rect">
            <a:avLst/>
          </a:prstGeom>
          <a:gradFill>
            <a:gsLst>
              <a:gs pos="0">
                <a:srgbClr val="99cc00"/>
              </a:gs>
              <a:gs pos="100000">
                <a:srgbClr val="465e00"/>
              </a:gs>
            </a:gsLst>
            <a:lin ang="1980000"/>
          </a:gradFill>
          <a:ln w="9360">
            <a:noFill/>
          </a:ln>
          <a:scene3d>
            <a:camera prst="legacyPerspectiveFront">
              <a:rot lat="0" lon="1500000" rev="0"/>
            </a:camera>
            <a:lightRig dir="b" rig="legacyFlat4"/>
          </a:scene3d>
          <a:sp3d extrusionH="430200" prstMaterial="legacyMatte">
            <a:bevelT prst="angle" w="13500" h="13500"/>
            <a:bevelB prst="angle" w="13500" h="13500"/>
            <a:extrusionClr>
              <a:srgbClr val="99cc00"/>
            </a:extrusionClr>
          </a:sp3d>
        </p:spPr>
        <p:style>
          <a:lnRef idx="0"/>
          <a:fillRef idx="0"/>
          <a:effectRef idx="0"/>
          <a:fontRef idx="minor"/>
        </p:style>
      </p:sp>
      <p:sp>
        <p:nvSpPr>
          <p:cNvPr id="146" name="CustomShape 3"/>
          <p:cNvSpPr/>
          <p:nvPr/>
        </p:nvSpPr>
        <p:spPr>
          <a:xfrm>
            <a:off x="2357280" y="214200"/>
            <a:ext cx="5570280" cy="64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Логопедический экран работы над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звукопроизношением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7" name="CustomShape 4"/>
          <p:cNvSpPr/>
          <p:nvPr/>
        </p:nvSpPr>
        <p:spPr>
          <a:xfrm>
            <a:off x="1785960" y="357120"/>
            <a:ext cx="332640" cy="45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8" name="CustomShape 5"/>
          <p:cNvSpPr/>
          <p:nvPr/>
        </p:nvSpPr>
        <p:spPr>
          <a:xfrm>
            <a:off x="155520" y="-144360"/>
            <a:ext cx="30204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9" name="Picture 4" descr=""/>
          <p:cNvPicPr/>
          <p:nvPr/>
        </p:nvPicPr>
        <p:blipFill>
          <a:blip r:embed="rId1"/>
          <a:srcRect l="8559" t="17864" r="8246" b="8134"/>
          <a:stretch/>
        </p:blipFill>
        <p:spPr>
          <a:xfrm>
            <a:off x="857160" y="1357200"/>
            <a:ext cx="7171560" cy="5098320"/>
          </a:xfrm>
          <a:prstGeom prst="rect">
            <a:avLst/>
          </a:prstGeom>
          <a:ln w="190440">
            <a:solidFill>
              <a:srgbClr val="c8c6bd"/>
            </a:solidFill>
            <a:miter/>
          </a:ln>
          <a:effectLst>
            <a:outerShdw algn="bl" blurRad="254000" rotWithShape="0">
              <a:srgbClr val="000000">
                <a:alpha val="43000"/>
              </a:srgbClr>
            </a:outerShdw>
          </a:effectLst>
          <a:scene3d>
            <a:camera fov="5400000" prst="perspectiveFront"/>
            <a:lightRig dir="t" rig="threePt">
              <a:rot lat="0" lon="0" rev="2100000"/>
            </a:lightRig>
          </a:scene3d>
          <a:sp3d extrusionH="25400">
            <a:bevelT prst="hardEdge" w="304800" h="152400"/>
            <a:extrusionClr>
              <a:srgbClr val="000000"/>
            </a:extrusionClr>
          </a:sp3d>
        </p:spPr>
      </p:pic>
    </p:spTree>
  </p:cSld>
  <p:transition>
    <p:wipe dir="l"/>
  </p:transition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Рисунок 94" descr=""/>
          <p:cNvPicPr/>
          <p:nvPr/>
        </p:nvPicPr>
        <p:blipFill>
          <a:blip r:embed="rId1"/>
          <a:srcRect l="0" t="12997" r="0" b="2537"/>
          <a:stretch/>
        </p:blipFill>
        <p:spPr>
          <a:xfrm>
            <a:off x="1835640" y="4077000"/>
            <a:ext cx="2094840" cy="2616120"/>
          </a:xfrm>
          <a:prstGeom prst="rect">
            <a:avLst/>
          </a:prstGeom>
          <a:ln w="127080">
            <a:solidFill>
              <a:srgbClr val="ffffff"/>
            </a:solidFill>
            <a:round/>
          </a:ln>
          <a:effectLst>
            <a:outerShdw algn="br" blurRad="76200" dir="10500000" dist="95250" kx="900000" rotWithShape="0" sx="97000" sy="23000">
              <a:srgbClr val="000000">
                <a:alpha val="20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1" name="CustomShape 1"/>
          <p:cNvSpPr/>
          <p:nvPr/>
        </p:nvSpPr>
        <p:spPr>
          <a:xfrm>
            <a:off x="179640" y="188640"/>
            <a:ext cx="5182920" cy="3094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 своей деятельности по формированию произносительных навыков у детей придерживаюсь следующих основных принципов: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1. индивидуального подхода;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2. использование компенсаторных возможностей ребенка;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3. рациональный подбор материала, используемого на коррекционных занятиях.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52" name="Рисунок 96" descr=""/>
          <p:cNvPicPr/>
          <p:nvPr/>
        </p:nvPicPr>
        <p:blipFill>
          <a:blip r:embed="rId2"/>
          <a:srcRect l="0" t="8326" r="15546" b="10003"/>
          <a:stretch/>
        </p:blipFill>
        <p:spPr>
          <a:xfrm>
            <a:off x="6300360" y="260640"/>
            <a:ext cx="2445480" cy="3154320"/>
          </a:xfrm>
          <a:prstGeom prst="rect">
            <a:avLst/>
          </a:prstGeom>
          <a:ln w="190440">
            <a:solidFill>
              <a:srgbClr val="ffffff"/>
            </a:solidFill>
            <a:miter/>
          </a:ln>
          <a:effectLst>
            <a:outerShdw algn="tl" blurRad="65000" dir="12900000" dist="50800" kx="195000" ky="145000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" name="Рисунок 97" descr=""/>
          <p:cNvPicPr/>
          <p:nvPr/>
        </p:nvPicPr>
        <p:blipFill>
          <a:blip r:embed="rId3"/>
          <a:srcRect l="0" t="4678" r="17438" b="0"/>
          <a:stretch/>
        </p:blipFill>
        <p:spPr>
          <a:xfrm>
            <a:off x="4572000" y="1484640"/>
            <a:ext cx="3074400" cy="2661480"/>
          </a:xfrm>
          <a:prstGeom prst="rect">
            <a:avLst/>
          </a:prstGeom>
          <a:ln w="127080">
            <a:solidFill>
              <a:srgbClr val="ffffff"/>
            </a:solidFill>
            <a:round/>
          </a:ln>
          <a:effectLst>
            <a:outerShdw algn="br" blurRad="76200" dir="10500000" dist="95250" kx="900000" rotWithShape="0" sx="97000" sy="23000">
              <a:srgbClr val="000000">
                <a:alpha val="20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4" name="Рисунок 98" descr=""/>
          <p:cNvPicPr/>
          <p:nvPr/>
        </p:nvPicPr>
        <p:blipFill>
          <a:blip r:embed="rId4"/>
          <a:srcRect l="14106" t="0" r="0" b="19060"/>
          <a:stretch/>
        </p:blipFill>
        <p:spPr>
          <a:xfrm>
            <a:off x="6732360" y="3645000"/>
            <a:ext cx="2230560" cy="2894760"/>
          </a:xfrm>
          <a:prstGeom prst="rect">
            <a:avLst/>
          </a:prstGeom>
          <a:ln w="127080">
            <a:solidFill>
              <a:srgbClr val="ffffff"/>
            </a:solidFill>
            <a:round/>
          </a:ln>
          <a:effectLst>
            <a:outerShdw algn="br" blurRad="76200" dir="10500000" dist="95250" kx="900000" rotWithShape="0" sx="97000" sy="23000">
              <a:srgbClr val="000000">
                <a:alpha val="20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5" name="Рисунок 99" descr=""/>
          <p:cNvPicPr/>
          <p:nvPr/>
        </p:nvPicPr>
        <p:blipFill>
          <a:blip r:embed="rId5">
            <a:lum bright="2000"/>
          </a:blip>
          <a:srcRect l="0" t="19934" r="15" b="7069"/>
          <a:stretch/>
        </p:blipFill>
        <p:spPr>
          <a:xfrm>
            <a:off x="251640" y="3717000"/>
            <a:ext cx="2158560" cy="2229120"/>
          </a:xfrm>
          <a:prstGeom prst="rect">
            <a:avLst/>
          </a:prstGeom>
          <a:ln w="190440">
            <a:solidFill>
              <a:srgbClr val="ffffff"/>
            </a:solidFill>
            <a:miter/>
          </a:ln>
          <a:effectLst>
            <a:outerShdw algn="tl" blurRad="65000" dir="12900000" dist="50800" kx="195000" ky="145000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6" name="CustomShape 2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CustomShape 3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8" name="Picture 5" descr=""/>
          <p:cNvPicPr/>
          <p:nvPr/>
        </p:nvPicPr>
        <p:blipFill>
          <a:blip r:embed="rId6"/>
          <a:stretch/>
        </p:blipFill>
        <p:spPr>
          <a:xfrm>
            <a:off x="4284000" y="3861000"/>
            <a:ext cx="2014560" cy="268632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transition>
    <p:wipe dir="l"/>
  </p:transition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Line 1"/>
          <p:cNvSpPr/>
          <p:nvPr/>
        </p:nvSpPr>
        <p:spPr>
          <a:xfrm>
            <a:off x="479880" y="1214280"/>
            <a:ext cx="8481600" cy="360"/>
          </a:xfrm>
          <a:prstGeom prst="line">
            <a:avLst/>
          </a:prstGeom>
          <a:ln cap="rnd" w="25560">
            <a:solidFill>
              <a:srgbClr val="969696"/>
            </a:solidFill>
            <a:custDash>
              <a:ds d="100000" sp="100000"/>
            </a:custDash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2"/>
          <p:cNvSpPr/>
          <p:nvPr/>
        </p:nvSpPr>
        <p:spPr>
          <a:xfrm rot="2463600">
            <a:off x="1600200" y="340200"/>
            <a:ext cx="511560" cy="496440"/>
          </a:xfrm>
          <a:prstGeom prst="rect">
            <a:avLst/>
          </a:prstGeom>
          <a:gradFill>
            <a:gsLst>
              <a:gs pos="0">
                <a:srgbClr val="006699"/>
              </a:gs>
              <a:gs pos="100000">
                <a:srgbClr val="002f46"/>
              </a:gs>
            </a:gsLst>
            <a:lin ang="1980000"/>
          </a:gradFill>
          <a:ln w="9360">
            <a:noFill/>
          </a:ln>
          <a:scene3d>
            <a:camera prst="legacyPerspectiveFront">
              <a:rot lat="0" lon="1500000" rev="0"/>
            </a:camera>
            <a:lightRig dir="b" rig="legacyFlat4"/>
          </a:scene3d>
          <a:sp3d extrusionH="430200" prstMaterial="legacyMatte">
            <a:bevelT prst="angle" w="13500" h="13500"/>
            <a:bevelB prst="angle" w="13500" h="13500"/>
            <a:extrusionClr>
              <a:srgbClr val="006699"/>
            </a:extrusionClr>
          </a:sp3d>
        </p:spPr>
        <p:style>
          <a:lnRef idx="0"/>
          <a:fillRef idx="0"/>
          <a:effectRef idx="0"/>
          <a:fontRef idx="minor"/>
        </p:style>
      </p:sp>
      <p:sp>
        <p:nvSpPr>
          <p:cNvPr id="161" name="CustomShape 3"/>
          <p:cNvSpPr/>
          <p:nvPr/>
        </p:nvSpPr>
        <p:spPr>
          <a:xfrm>
            <a:off x="2286000" y="214200"/>
            <a:ext cx="4998960" cy="92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Таблица личностной оценки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сформированности навыка чтения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2" name="CustomShape 4"/>
          <p:cNvSpPr/>
          <p:nvPr/>
        </p:nvSpPr>
        <p:spPr>
          <a:xfrm>
            <a:off x="1714320" y="357120"/>
            <a:ext cx="332640" cy="45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63" name="Picture 1" descr=""/>
          <p:cNvPicPr/>
          <p:nvPr/>
        </p:nvPicPr>
        <p:blipFill>
          <a:blip r:embed="rId1"/>
          <a:srcRect l="11339" t="17910" r="11025" b="13195"/>
          <a:stretch/>
        </p:blipFill>
        <p:spPr>
          <a:xfrm>
            <a:off x="1056600" y="1500120"/>
            <a:ext cx="7156800" cy="5079960"/>
          </a:xfrm>
          <a:prstGeom prst="rect">
            <a:avLst/>
          </a:prstGeom>
          <a:ln w="190440">
            <a:solidFill>
              <a:srgbClr val="c8c6bd"/>
            </a:solidFill>
            <a:miter/>
          </a:ln>
          <a:effectLst>
            <a:outerShdw algn="bl" blurRad="254000" rotWithShape="0">
              <a:srgbClr val="000000">
                <a:alpha val="43000"/>
              </a:srgbClr>
            </a:outerShdw>
          </a:effectLst>
          <a:scene3d>
            <a:camera fov="5400000" prst="perspectiveFront"/>
            <a:lightRig dir="t" rig="threePt">
              <a:rot lat="0" lon="0" rev="2100000"/>
            </a:lightRig>
          </a:scene3d>
          <a:sp3d extrusionH="25400">
            <a:bevelT prst="hardEdge" w="304800" h="152400"/>
            <a:extrusionClr>
              <a:srgbClr val="000000"/>
            </a:extrusionClr>
          </a:sp3d>
        </p:spPr>
      </p:pic>
    </p:spTree>
  </p:cSld>
  <p:transition>
    <p:wipe dir="l"/>
  </p:transition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320040" y="642960"/>
            <a:ext cx="6019920" cy="38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— </a:t>
            </a: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это избирательное нарушение способности к овладению навыками чтения при сохранении общей способности к обучению.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Основные приёмы и методы работы с детьми-дислексиками: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Интеллектуально-развивающие словесные игры: анаграммы, изографы, ребусы, криптограммы, перевёртыши, волшебные цепочки, словесные лабиринты, слова-матрёшки и другие.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Модифицированные зрительные диктанты Федоренко-Пальченко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65" name="Picture 3" descr=""/>
          <p:cNvPicPr/>
          <p:nvPr/>
        </p:nvPicPr>
        <p:blipFill>
          <a:blip r:embed="rId1"/>
          <a:srcRect l="0" t="0" r="0" b="16809"/>
          <a:stretch/>
        </p:blipFill>
        <p:spPr>
          <a:xfrm>
            <a:off x="6336000" y="3600000"/>
            <a:ext cx="2594880" cy="2877480"/>
          </a:xfrm>
          <a:prstGeom prst="rect">
            <a:avLst/>
          </a:prstGeom>
          <a:ln w="8892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66" name="Picture 5" descr=""/>
          <p:cNvPicPr/>
          <p:nvPr/>
        </p:nvPicPr>
        <p:blipFill>
          <a:blip r:embed="rId2"/>
          <a:srcRect l="0" t="9629" r="8409" b="25218"/>
          <a:stretch/>
        </p:blipFill>
        <p:spPr>
          <a:xfrm>
            <a:off x="3456000" y="4429080"/>
            <a:ext cx="2350800" cy="2301480"/>
          </a:xfrm>
          <a:prstGeom prst="rect">
            <a:avLst/>
          </a:prstGeom>
          <a:ln w="8892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67" name="Picture 10" descr=""/>
          <p:cNvPicPr/>
          <p:nvPr/>
        </p:nvPicPr>
        <p:blipFill>
          <a:blip r:embed="rId3">
            <a:lum bright="2000"/>
          </a:blip>
          <a:srcRect l="6412" t="0" r="0" b="16865"/>
          <a:stretch/>
        </p:blipFill>
        <p:spPr>
          <a:xfrm>
            <a:off x="6342480" y="251280"/>
            <a:ext cx="2642400" cy="3130200"/>
          </a:xfrm>
          <a:prstGeom prst="rect">
            <a:avLst/>
          </a:prstGeom>
          <a:ln w="8892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pic>
        <p:nvPicPr>
          <p:cNvPr id="168" name="Рисунок 109" descr=""/>
          <p:cNvPicPr/>
          <p:nvPr/>
        </p:nvPicPr>
        <p:blipFill>
          <a:blip r:embed="rId4">
            <a:lum bright="2000"/>
          </a:blip>
          <a:srcRect l="0" t="5312" r="0" b="3644"/>
          <a:stretch/>
        </p:blipFill>
        <p:spPr>
          <a:xfrm>
            <a:off x="432000" y="4429080"/>
            <a:ext cx="2180160" cy="2336760"/>
          </a:xfrm>
          <a:prstGeom prst="rect">
            <a:avLst/>
          </a:prstGeom>
          <a:ln w="88920">
            <a:solidFill>
              <a:srgbClr val="000000"/>
            </a:solidFill>
            <a:miter/>
          </a:ln>
          <a:effectLst>
            <a:innerShdw blurRad="76200">
              <a:srgbClr val="000000"/>
            </a:innerShdw>
          </a:effectLst>
        </p:spPr>
      </p:pic>
      <p:sp>
        <p:nvSpPr>
          <p:cNvPr id="169" name="CustomShape 2"/>
          <p:cNvSpPr/>
          <p:nvPr/>
        </p:nvSpPr>
        <p:spPr>
          <a:xfrm>
            <a:off x="2000160" y="0"/>
            <a:ext cx="2367000" cy="78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Дислекси́я</a:t>
            </a:r>
            <a:r>
              <a:rPr b="0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 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transition>
    <p:wipe dir="l"/>
  </p:transition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Рисунок 111" descr=""/>
          <p:cNvPicPr/>
          <p:nvPr/>
        </p:nvPicPr>
        <p:blipFill>
          <a:blip r:embed="rId1"/>
          <a:srcRect l="0" t="7806" r="0" b="6341"/>
          <a:stretch/>
        </p:blipFill>
        <p:spPr>
          <a:xfrm>
            <a:off x="6336000" y="1124640"/>
            <a:ext cx="2301480" cy="2635200"/>
          </a:xfrm>
          <a:prstGeom prst="rect">
            <a:avLst/>
          </a:prstGeom>
          <a:ln>
            <a:noFill/>
          </a:ln>
        </p:spPr>
      </p:pic>
      <p:pic>
        <p:nvPicPr>
          <p:cNvPr id="171" name="Рисунок 112" descr=""/>
          <p:cNvPicPr/>
          <p:nvPr/>
        </p:nvPicPr>
        <p:blipFill>
          <a:blip r:embed="rId2"/>
          <a:srcRect l="0" t="2761" r="0" b="8661"/>
          <a:stretch/>
        </p:blipFill>
        <p:spPr>
          <a:xfrm>
            <a:off x="3024000" y="1268640"/>
            <a:ext cx="2085480" cy="2445480"/>
          </a:xfrm>
          <a:prstGeom prst="rect">
            <a:avLst/>
          </a:prstGeom>
          <a:ln>
            <a:noFill/>
          </a:ln>
        </p:spPr>
      </p:pic>
      <p:pic>
        <p:nvPicPr>
          <p:cNvPr id="172" name="Рисунок 113" descr=""/>
          <p:cNvPicPr/>
          <p:nvPr/>
        </p:nvPicPr>
        <p:blipFill>
          <a:blip r:embed="rId3">
            <a:lum bright="4000"/>
          </a:blip>
          <a:srcRect l="0" t="0" r="0" b="7162"/>
          <a:stretch/>
        </p:blipFill>
        <p:spPr>
          <a:xfrm>
            <a:off x="72000" y="1124640"/>
            <a:ext cx="2085480" cy="2582280"/>
          </a:xfrm>
          <a:prstGeom prst="rect">
            <a:avLst/>
          </a:prstGeom>
          <a:ln>
            <a:noFill/>
          </a:ln>
        </p:spPr>
      </p:pic>
      <p:pic>
        <p:nvPicPr>
          <p:cNvPr id="173" name="Рисунок 114" descr=""/>
          <p:cNvPicPr/>
          <p:nvPr/>
        </p:nvPicPr>
        <p:blipFill>
          <a:blip r:embed="rId4">
            <a:lum bright="10000"/>
          </a:blip>
          <a:srcRect l="0" t="0" r="0" b="12941"/>
          <a:stretch/>
        </p:blipFill>
        <p:spPr>
          <a:xfrm>
            <a:off x="1296000" y="-7560"/>
            <a:ext cx="2085480" cy="2129040"/>
          </a:xfrm>
          <a:prstGeom prst="rect">
            <a:avLst/>
          </a:prstGeom>
          <a:ln>
            <a:noFill/>
          </a:ln>
        </p:spPr>
      </p:pic>
      <p:sp>
        <p:nvSpPr>
          <p:cNvPr id="174" name="CustomShape 1"/>
          <p:cNvSpPr/>
          <p:nvPr/>
        </p:nvSpPr>
        <p:spPr>
          <a:xfrm>
            <a:off x="0" y="3645000"/>
            <a:ext cx="8925480" cy="307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Стимулирующий массаж и самомассаж кистей и пальцев рук.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Ритмико-речевая и музыкальная терапия.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Зеркально-симметричное рисование обеими руками.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Упражнения для развития зрительно-моторных координаций, оперативного поля чтения, антиципационного восприятия слова.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Поисковые таблицы слов "Фотоглаз".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 "озвученного" чтения.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 словесных анаграмм.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216000" indent="-2134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Автоматизация оперативных единиц чтения по специальным слоговым таблицам.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75" name="Picture 11" descr=""/>
          <p:cNvPicPr/>
          <p:nvPr/>
        </p:nvPicPr>
        <p:blipFill>
          <a:blip r:embed="rId5">
            <a:lum bright="4000"/>
          </a:blip>
          <a:srcRect l="0" t="6659" r="0" b="0"/>
          <a:stretch/>
        </p:blipFill>
        <p:spPr>
          <a:xfrm>
            <a:off x="4716000" y="0"/>
            <a:ext cx="1923480" cy="2013480"/>
          </a:xfrm>
          <a:prstGeom prst="rect">
            <a:avLst/>
          </a:prstGeom>
          <a:ln>
            <a:noFill/>
          </a:ln>
        </p:spPr>
      </p:pic>
    </p:spTree>
  </p:cSld>
  <p:transition>
    <p:wipe dir="l"/>
  </p:transition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Application>Presentation_Editor/1.5.1.9$Windows_x86 LibreOffice_project/50$Build-9</Application>
  <Words>622</Words>
  <Paragraphs>61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2020-01-15T14:10:04Z</dcterms:created>
  <dc:creator>User</dc:creator>
  <dc:description/>
  <dc:language>ru-RU</dc:language>
  <cp:lastModifiedBy/>
  <dcterms:modified xsi:type="dcterms:W3CDTF">2020-11-10T16:38:11Z</dcterms:modified>
  <cp:revision>34</cp:revision>
  <dc:subject/>
  <dc:title>NAME OF 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19</vt:i4>
  </property>
</Properties>
</file>