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65" r:id="rId5"/>
    <p:sldId id="259" r:id="rId6"/>
    <p:sldId id="260" r:id="rId7"/>
    <p:sldId id="262" r:id="rId8"/>
    <p:sldId id="263" r:id="rId9"/>
    <p:sldId id="264"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2E2CCEC-A720-4A4D-B381-D6BF1C1ED7C2}" type="datetimeFigureOut">
              <a:rPr lang="ru-RU" smtClean="0"/>
              <a:t>16.11.2020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7F290-A0EB-4D79-98F5-1A237907940D}"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2E2CCEC-A720-4A4D-B381-D6BF1C1ED7C2}" type="datetimeFigureOut">
              <a:rPr lang="ru-RU" smtClean="0"/>
              <a:t>16.11.2020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7F290-A0EB-4D79-98F5-1A237907940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E2CCEC-A720-4A4D-B381-D6BF1C1ED7C2}" type="datetimeFigureOut">
              <a:rPr lang="ru-RU" smtClean="0"/>
              <a:t>16.11.2020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7F290-A0EB-4D79-98F5-1A237907940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2E2CCEC-A720-4A4D-B381-D6BF1C1ED7C2}" type="datetimeFigureOut">
              <a:rPr lang="ru-RU" smtClean="0"/>
              <a:t>16.11.2020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7F290-A0EB-4D79-98F5-1A237907940D}"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E2CCEC-A720-4A4D-B381-D6BF1C1ED7C2}" type="datetimeFigureOut">
              <a:rPr lang="ru-RU" smtClean="0"/>
              <a:t>16.11.2020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857F290-A0EB-4D79-98F5-1A237907940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2E2CCEC-A720-4A4D-B381-D6BF1C1ED7C2}" type="datetimeFigureOut">
              <a:rPr lang="ru-RU" smtClean="0"/>
              <a:t>16.11.2020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57F290-A0EB-4D79-98F5-1A237907940D}"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E2CCEC-A720-4A4D-B381-D6BF1C1ED7C2}" type="datetimeFigureOut">
              <a:rPr lang="ru-RU" smtClean="0"/>
              <a:t>16.11.2020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857F290-A0EB-4D79-98F5-1A237907940D}"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E2CCEC-A720-4A4D-B381-D6BF1C1ED7C2}" type="datetimeFigureOut">
              <a:rPr lang="ru-RU" smtClean="0"/>
              <a:t>16.11.2020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857F290-A0EB-4D79-98F5-1A237907940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E2CCEC-A720-4A4D-B381-D6BF1C1ED7C2}" type="datetimeFigureOut">
              <a:rPr lang="ru-RU" smtClean="0"/>
              <a:t>16.11.2020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857F290-A0EB-4D79-98F5-1A237907940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E2CCEC-A720-4A4D-B381-D6BF1C1ED7C2}" type="datetimeFigureOut">
              <a:rPr lang="ru-RU" smtClean="0"/>
              <a:t>16.11.2020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57F290-A0EB-4D79-98F5-1A237907940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E2CCEC-A720-4A4D-B381-D6BF1C1ED7C2}" type="datetimeFigureOut">
              <a:rPr lang="ru-RU" smtClean="0"/>
              <a:t>16.11.2020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857F290-A0EB-4D79-98F5-1A237907940D}"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2E2CCEC-A720-4A4D-B381-D6BF1C1ED7C2}" type="datetimeFigureOut">
              <a:rPr lang="ru-RU" smtClean="0"/>
              <a:t>16.11.2020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857F290-A0EB-4D79-98F5-1A237907940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mailto:ddth@mail.ru" TargetMode="External"/><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hyperlink" Target="http://&#1095;&#1077;&#1088;&#1076;&#1072;&#1090;&#1099;&#1076;&#1076;.&#1088;&#109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12" Type="http://schemas.openxmlformats.org/officeDocument/2006/relationships/image" Target="../media/image36.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8.xml.rels><?xml version="1.0" encoding="UTF-8" standalone="yes"?>
<Relationships xmlns="http://schemas.openxmlformats.org/package/2006/relationships"><Relationship Id="rId8" Type="http://schemas.openxmlformats.org/officeDocument/2006/relationships/image" Target="../media/image43.jpg"/><Relationship Id="rId13" Type="http://schemas.openxmlformats.org/officeDocument/2006/relationships/image" Target="../media/image48.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47.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 Id="rId14" Type="http://schemas.openxmlformats.org/officeDocument/2006/relationships/image" Target="../media/image49.jpeg"/></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88640"/>
            <a:ext cx="7704856" cy="1477328"/>
          </a:xfrm>
          <a:prstGeom prst="rect">
            <a:avLst/>
          </a:prstGeom>
          <a:noFill/>
        </p:spPr>
        <p:txBody>
          <a:bodyPr wrap="square" rtlCol="0">
            <a:spAutoFit/>
          </a:bodyPr>
          <a:lstStyle/>
          <a:p>
            <a:pPr algn="ctr"/>
            <a:r>
              <a:rPr lang="ru-RU" dirty="0" smtClean="0">
                <a:latin typeface="Times New Roman" pitchFamily="18" charset="0"/>
                <a:cs typeface="Times New Roman" pitchFamily="18" charset="0"/>
              </a:rPr>
              <a:t>Департамент по вопросам семьи и детей</a:t>
            </a:r>
          </a:p>
          <a:p>
            <a:pPr algn="ctr"/>
            <a:r>
              <a:rPr lang="ru-RU" dirty="0" smtClean="0">
                <a:latin typeface="Times New Roman" pitchFamily="18" charset="0"/>
                <a:cs typeface="Times New Roman" pitchFamily="18" charset="0"/>
              </a:rPr>
              <a:t>Томской области</a:t>
            </a:r>
            <a:endParaRPr lang="ru-RU" dirty="0">
              <a:latin typeface="Times New Roman" pitchFamily="18" charset="0"/>
              <a:cs typeface="Times New Roman" pitchFamily="18" charset="0"/>
            </a:endParaRPr>
          </a:p>
          <a:p>
            <a:pPr algn="ctr"/>
            <a:r>
              <a:rPr lang="ru-RU" dirty="0" smtClean="0">
                <a:latin typeface="Times New Roman" pitchFamily="18" charset="0"/>
                <a:cs typeface="Times New Roman" pitchFamily="18" charset="0"/>
              </a:rPr>
              <a:t>Областное государственное казенное учреждение</a:t>
            </a:r>
          </a:p>
          <a:p>
            <a:pPr algn="ctr"/>
            <a:r>
              <a:rPr lang="ru-RU" dirty="0" smtClean="0">
                <a:latin typeface="Times New Roman" pitchFamily="18" charset="0"/>
                <a:cs typeface="Times New Roman" pitchFamily="18" charset="0"/>
              </a:rPr>
              <a:t>«Центр помощи детям, оставшимся без попечения родителей, «Родник»</a:t>
            </a:r>
          </a:p>
          <a:p>
            <a:pPr algn="ctr"/>
            <a:endParaRPr lang="ru-RU" dirty="0">
              <a:latin typeface="Times New Roman" pitchFamily="18" charset="0"/>
              <a:cs typeface="Times New Roman" pitchFamily="18" charset="0"/>
            </a:endParaRPr>
          </a:p>
        </p:txBody>
      </p:sp>
      <p:sp>
        <p:nvSpPr>
          <p:cNvPr id="5" name="TextBox 4"/>
          <p:cNvSpPr txBox="1"/>
          <p:nvPr/>
        </p:nvSpPr>
        <p:spPr>
          <a:xfrm>
            <a:off x="1475656" y="2492896"/>
            <a:ext cx="6696744" cy="1200329"/>
          </a:xfrm>
          <a:prstGeom prst="rect">
            <a:avLst/>
          </a:prstGeom>
          <a:noFill/>
        </p:spPr>
        <p:txBody>
          <a:bodyPr wrap="square" rtlCol="0">
            <a:spAutoFit/>
          </a:bodyPr>
          <a:lstStyle/>
          <a:p>
            <a:pPr algn="ctr"/>
            <a:r>
              <a:rPr lang="ru-RU" sz="2400" b="1" dirty="0" smtClean="0">
                <a:solidFill>
                  <a:srgbClr val="0000FF"/>
                </a:solidFill>
                <a:latin typeface="Times New Roman" pitchFamily="18" charset="0"/>
                <a:cs typeface="Times New Roman" pitchFamily="18" charset="0"/>
              </a:rPr>
              <a:t>« Творческое портфолио как средство оценивания индивидуальных прогрессов воспитанника»</a:t>
            </a:r>
            <a:endParaRPr lang="ru-RU" sz="2400" b="1" dirty="0">
              <a:solidFill>
                <a:srgbClr val="0000FF"/>
              </a:solidFill>
            </a:endParaRPr>
          </a:p>
        </p:txBody>
      </p:sp>
      <p:sp>
        <p:nvSpPr>
          <p:cNvPr id="6" name="TextBox 5"/>
          <p:cNvSpPr txBox="1"/>
          <p:nvPr/>
        </p:nvSpPr>
        <p:spPr>
          <a:xfrm rot="10800000" flipV="1">
            <a:off x="5076056" y="5309919"/>
            <a:ext cx="3744415" cy="584775"/>
          </a:xfrm>
          <a:prstGeom prst="rect">
            <a:avLst/>
          </a:prstGeom>
          <a:noFill/>
        </p:spPr>
        <p:txBody>
          <a:bodyPr wrap="square" rtlCol="0">
            <a:spAutoFit/>
          </a:bodyPr>
          <a:lstStyle/>
          <a:p>
            <a:pPr algn="r"/>
            <a:r>
              <a:rPr lang="ru-RU" sz="1600" dirty="0" smtClean="0">
                <a:latin typeface="Times New Roman" pitchFamily="18" charset="0"/>
                <a:cs typeface="Times New Roman" pitchFamily="18" charset="0"/>
              </a:rPr>
              <a:t>Татьяна Владимировна Куприянова</a:t>
            </a:r>
          </a:p>
          <a:p>
            <a:pPr algn="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2995" y="188640"/>
            <a:ext cx="360040"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044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5733256"/>
            <a:ext cx="1187624" cy="1080802"/>
          </a:xfrm>
          <a:prstGeom prst="rect">
            <a:avLst/>
          </a:prstGeom>
        </p:spPr>
      </p:pic>
      <p:sp>
        <p:nvSpPr>
          <p:cNvPr id="4" name="Прямоугольник 3"/>
          <p:cNvSpPr/>
          <p:nvPr/>
        </p:nvSpPr>
        <p:spPr>
          <a:xfrm>
            <a:off x="242936" y="2967335"/>
            <a:ext cx="865813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СПАСИБО ЗА ВНИМАНИЕ!</a:t>
            </a:r>
            <a:endPar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TextBox 1"/>
          <p:cNvSpPr txBox="1"/>
          <p:nvPr/>
        </p:nvSpPr>
        <p:spPr>
          <a:xfrm>
            <a:off x="467544" y="5445224"/>
            <a:ext cx="6696744" cy="923330"/>
          </a:xfrm>
          <a:prstGeom prst="rect">
            <a:avLst/>
          </a:prstGeom>
          <a:noFill/>
        </p:spPr>
        <p:txBody>
          <a:bodyPr wrap="square" rtlCol="0">
            <a:spAutoFit/>
          </a:bodyPr>
          <a:lstStyle/>
          <a:p>
            <a:r>
              <a:rPr lang="en-US" dirty="0" smtClean="0">
                <a:hlinkClick r:id="rId3"/>
              </a:rPr>
              <a:t> </a:t>
            </a:r>
            <a:r>
              <a:rPr lang="ru-RU" dirty="0" err="1" smtClean="0">
                <a:hlinkClick r:id="rId3"/>
              </a:rPr>
              <a:t>эл.почта</a:t>
            </a:r>
            <a:r>
              <a:rPr lang="ru-RU" dirty="0" smtClean="0">
                <a:hlinkClick r:id="rId3"/>
              </a:rPr>
              <a:t> : </a:t>
            </a:r>
            <a:r>
              <a:rPr lang="en-US" dirty="0" smtClean="0">
                <a:hlinkClick r:id="rId3"/>
              </a:rPr>
              <a:t>ddth@mail.ru</a:t>
            </a:r>
            <a:endParaRPr lang="en-US" dirty="0" smtClean="0"/>
          </a:p>
          <a:p>
            <a:pPr>
              <a:buFont typeface="Arial"/>
              <a:buChar char="•"/>
            </a:pPr>
            <a:r>
              <a:rPr lang="ru-RU" b="1" dirty="0">
                <a:solidFill>
                  <a:srgbClr val="4F575C"/>
                </a:solidFill>
                <a:latin typeface="Arial"/>
              </a:rPr>
              <a:t>Сайт:</a:t>
            </a:r>
            <a:r>
              <a:rPr lang="ru-RU" dirty="0">
                <a:solidFill>
                  <a:srgbClr val="4F575C"/>
                </a:solidFill>
                <a:latin typeface="Arial"/>
              </a:rPr>
              <a:t> </a:t>
            </a:r>
            <a:r>
              <a:rPr lang="en-US" u="sng" dirty="0">
                <a:solidFill>
                  <a:srgbClr val="2995B2"/>
                </a:solidFill>
                <a:latin typeface="Arial"/>
                <a:hlinkClick r:id="rId4"/>
              </a:rPr>
              <a:t>http://</a:t>
            </a:r>
            <a:r>
              <a:rPr lang="ru-RU" u="sng" dirty="0" err="1">
                <a:solidFill>
                  <a:srgbClr val="2995B2"/>
                </a:solidFill>
                <a:latin typeface="Arial"/>
                <a:hlinkClick r:id="rId4"/>
              </a:rPr>
              <a:t>чердатыдд.рф</a:t>
            </a:r>
            <a:endParaRPr lang="ru-RU" dirty="0">
              <a:solidFill>
                <a:srgbClr val="4F575C"/>
              </a:solidFill>
              <a:latin typeface="Arial"/>
            </a:endParaRPr>
          </a:p>
          <a:p>
            <a:endParaRPr lang="ru-RU" dirty="0"/>
          </a:p>
        </p:txBody>
      </p:sp>
    </p:spTree>
    <p:extLst>
      <p:ext uri="{BB962C8B-B14F-4D97-AF65-F5344CB8AC3E}">
        <p14:creationId xmlns:p14="http://schemas.microsoft.com/office/powerpoint/2010/main" val="89353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9872" y="404664"/>
            <a:ext cx="5328592" cy="3736664"/>
          </a:xfrm>
          <a:prstGeom prst="rect">
            <a:avLst/>
          </a:prstGeom>
          <a:noFill/>
        </p:spPr>
        <p:txBody>
          <a:bodyPr wrap="square" rtlCol="0">
            <a:spAutoFit/>
          </a:bodyPr>
          <a:lstStyle/>
          <a:p>
            <a:pPr algn="just">
              <a:lnSpc>
                <a:spcPct val="107000"/>
              </a:lnSpc>
              <a:spcAft>
                <a:spcPts val="800"/>
              </a:spcAft>
            </a:pPr>
            <a:r>
              <a:rPr lang="ru-RU" dirty="0" smtClean="0">
                <a:solidFill>
                  <a:srgbClr val="333333"/>
                </a:solidFill>
                <a:latin typeface="Times New Roman"/>
                <a:ea typeface="Calibri"/>
                <a:cs typeface="Times New Roman"/>
              </a:rPr>
              <a:t>Одним </a:t>
            </a:r>
            <a:r>
              <a:rPr lang="ru-RU" dirty="0">
                <a:solidFill>
                  <a:srgbClr val="333333"/>
                </a:solidFill>
                <a:latin typeface="Times New Roman"/>
                <a:ea typeface="Calibri"/>
                <a:cs typeface="Times New Roman"/>
              </a:rPr>
              <a:t>из средств, способствующих формированию и оцениванию </a:t>
            </a:r>
            <a:r>
              <a:rPr lang="ru-RU" dirty="0" smtClean="0">
                <a:solidFill>
                  <a:srgbClr val="333333"/>
                </a:solidFill>
                <a:latin typeface="Times New Roman"/>
                <a:ea typeface="Calibri"/>
                <a:cs typeface="Times New Roman"/>
              </a:rPr>
              <a:t>индивидуальных прогрессов воспитанников нашего центра является его творческое портфолио, в котором собрано все то творческое, которое было достигнуто воспитанниками за период пребывания в нашем центре.</a:t>
            </a:r>
          </a:p>
          <a:p>
            <a:pPr algn="just">
              <a:lnSpc>
                <a:spcPct val="107000"/>
              </a:lnSpc>
              <a:spcAft>
                <a:spcPts val="800"/>
              </a:spcAft>
            </a:pPr>
            <a:r>
              <a:rPr lang="ru-RU" dirty="0" smtClean="0">
                <a:solidFill>
                  <a:srgbClr val="333333"/>
                </a:solidFill>
                <a:latin typeface="Times New Roman"/>
                <a:ea typeface="Calibri"/>
                <a:cs typeface="Times New Roman"/>
              </a:rPr>
              <a:t>  </a:t>
            </a:r>
            <a:r>
              <a:rPr lang="ru-RU" dirty="0">
                <a:solidFill>
                  <a:srgbClr val="333333"/>
                </a:solidFill>
                <a:latin typeface="Times New Roman"/>
                <a:ea typeface="Calibri"/>
                <a:cs typeface="Times New Roman"/>
              </a:rPr>
              <a:t>Согласно наиболее распространенной точке зрения, портфолио является совокупностью свидетельств, создаваемой с целью демонстрации результатов учебной и </a:t>
            </a:r>
            <a:r>
              <a:rPr lang="ru-RU" dirty="0" err="1">
                <a:solidFill>
                  <a:srgbClr val="333333"/>
                </a:solidFill>
                <a:latin typeface="Times New Roman"/>
                <a:ea typeface="Calibri"/>
                <a:cs typeface="Times New Roman"/>
              </a:rPr>
              <a:t>внеучебной</a:t>
            </a:r>
            <a:r>
              <a:rPr lang="ru-RU" dirty="0">
                <a:solidFill>
                  <a:srgbClr val="333333"/>
                </a:solidFill>
                <a:latin typeface="Times New Roman"/>
                <a:ea typeface="Calibri"/>
                <a:cs typeface="Times New Roman"/>
              </a:rPr>
              <a:t> деятельности воспитанника.</a:t>
            </a:r>
            <a:endParaRPr lang="ru-RU" sz="1400" dirty="0">
              <a:effectLst/>
              <a:latin typeface="Calibri"/>
              <a:ea typeface="Calibri"/>
              <a:cs typeface="Times New Roman"/>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2112" y="5325190"/>
            <a:ext cx="1531888" cy="153188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00" y="0"/>
            <a:ext cx="3403072" cy="3789040"/>
          </a:xfrm>
          <a:prstGeom prst="rect">
            <a:avLst/>
          </a:prstGeom>
        </p:spPr>
      </p:pic>
      <p:sp>
        <p:nvSpPr>
          <p:cNvPr id="7" name="TextBox 6"/>
          <p:cNvSpPr txBox="1"/>
          <p:nvPr/>
        </p:nvSpPr>
        <p:spPr>
          <a:xfrm>
            <a:off x="323528" y="4725144"/>
            <a:ext cx="6984776" cy="1754326"/>
          </a:xfrm>
          <a:prstGeom prst="rect">
            <a:avLst/>
          </a:prstGeom>
          <a:noFill/>
        </p:spPr>
        <p:txBody>
          <a:bodyPr wrap="square" rtlCol="0">
            <a:spAutoFit/>
          </a:bodyPr>
          <a:lstStyle/>
          <a:p>
            <a:r>
              <a:rPr lang="ru-RU" dirty="0">
                <a:solidFill>
                  <a:srgbClr val="333333"/>
                </a:solidFill>
                <a:latin typeface="Times New Roman"/>
                <a:ea typeface="Calibri"/>
              </a:rPr>
              <a:t>На  практике мы видим, что  применяется очень много  разновидностей портфолио. Используемые для этой цели разнообразные вариации «портфеля достижений» дают возможность получать информацию об отдельных «видимых» результатах  подготовки через фиксацию внешних проявлений активности </a:t>
            </a:r>
            <a:r>
              <a:rPr lang="ru-RU" dirty="0" smtClean="0">
                <a:solidFill>
                  <a:srgbClr val="333333"/>
                </a:solidFill>
                <a:latin typeface="Times New Roman"/>
                <a:ea typeface="Calibri"/>
              </a:rPr>
              <a:t>воспитанников. </a:t>
            </a:r>
            <a:endParaRPr lang="ru-RU" dirty="0"/>
          </a:p>
        </p:txBody>
      </p:sp>
    </p:spTree>
    <p:extLst>
      <p:ext uri="{BB962C8B-B14F-4D97-AF65-F5344CB8AC3E}">
        <p14:creationId xmlns:p14="http://schemas.microsoft.com/office/powerpoint/2010/main" val="20943520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9551" y="5373216"/>
            <a:ext cx="1498524" cy="1498524"/>
          </a:xfrm>
          <a:prstGeom prst="rect">
            <a:avLst/>
          </a:prstGeom>
        </p:spPr>
      </p:pic>
      <p:sp>
        <p:nvSpPr>
          <p:cNvPr id="3" name="TextBox 2"/>
          <p:cNvSpPr txBox="1"/>
          <p:nvPr/>
        </p:nvSpPr>
        <p:spPr>
          <a:xfrm>
            <a:off x="467544" y="260648"/>
            <a:ext cx="8064896" cy="769441"/>
          </a:xfrm>
          <a:prstGeom prst="rect">
            <a:avLst/>
          </a:prstGeom>
          <a:noFill/>
        </p:spPr>
        <p:txBody>
          <a:bodyPr wrap="square" rtlCol="0">
            <a:spAutoFit/>
          </a:bodyPr>
          <a:lstStyle/>
          <a:p>
            <a:r>
              <a:rPr lang="ru-RU" sz="4400" b="1" dirty="0" smtClean="0">
                <a:solidFill>
                  <a:srgbClr val="0000FF"/>
                </a:solidFill>
                <a:latin typeface="Times New Roman" pitchFamily="18" charset="0"/>
                <a:cs typeface="Times New Roman" pitchFamily="18" charset="0"/>
              </a:rPr>
              <a:t>С чего все начиналось?</a:t>
            </a:r>
            <a:endParaRPr lang="ru-RU" sz="4400" b="1" dirty="0">
              <a:solidFill>
                <a:srgbClr val="0000FF"/>
              </a:solidFill>
              <a:latin typeface="Times New Roman" pitchFamily="18" charset="0"/>
              <a:cs typeface="Times New Roman" pitchFamily="18" charset="0"/>
            </a:endParaRPr>
          </a:p>
        </p:txBody>
      </p:sp>
      <p:sp>
        <p:nvSpPr>
          <p:cNvPr id="4" name="TextBox 3"/>
          <p:cNvSpPr txBox="1"/>
          <p:nvPr/>
        </p:nvSpPr>
        <p:spPr>
          <a:xfrm>
            <a:off x="611560" y="1412776"/>
            <a:ext cx="8064896" cy="2585323"/>
          </a:xfrm>
          <a:prstGeom prst="rect">
            <a:avLst/>
          </a:prstGeom>
          <a:noFill/>
        </p:spPr>
        <p:txBody>
          <a:bodyPr wrap="square" rtlCol="0">
            <a:spAutoFit/>
          </a:bodyPr>
          <a:lstStyle/>
          <a:p>
            <a:r>
              <a:rPr lang="ru-RU" dirty="0" smtClean="0">
                <a:latin typeface="Times New Roman" pitchFamily="18" charset="0"/>
                <a:cs typeface="Times New Roman" pitchFamily="18" charset="0"/>
              </a:rPr>
              <a:t>Направления работы центра:</a:t>
            </a:r>
          </a:p>
          <a:p>
            <a:pPr marL="342900" indent="-342900">
              <a:buAutoNum type="arabicPeriod"/>
            </a:pPr>
            <a:r>
              <a:rPr lang="ru-RU" dirty="0" smtClean="0">
                <a:latin typeface="Times New Roman" pitchFamily="18" charset="0"/>
                <a:cs typeface="Times New Roman" pitchFamily="18" charset="0"/>
              </a:rPr>
              <a:t>«К родным истокам»: «Я гражданин России», «Правовая культура», «Семейное воспитание», «Этическое воспитание», «Основы финансовой грамотности»;</a:t>
            </a:r>
            <a:endParaRPr lang="ru-RU" dirty="0">
              <a:latin typeface="Times New Roman" pitchFamily="18" charset="0"/>
              <a:cs typeface="Times New Roman" pitchFamily="18" charset="0"/>
            </a:endParaRPr>
          </a:p>
          <a:p>
            <a:pPr marL="342900" indent="-342900">
              <a:buAutoNum type="arabicPeriod"/>
            </a:pPr>
            <a:r>
              <a:rPr lang="ru-RU" dirty="0" smtClean="0">
                <a:latin typeface="Times New Roman" pitchFamily="18" charset="0"/>
                <a:cs typeface="Times New Roman" pitchFamily="18" charset="0"/>
              </a:rPr>
              <a:t>«Труд основа жизни»: «Я выбираю профессию», «</a:t>
            </a:r>
            <a:r>
              <a:rPr lang="ru-RU" dirty="0" err="1" smtClean="0">
                <a:latin typeface="Times New Roman" pitchFamily="18" charset="0"/>
                <a:cs typeface="Times New Roman" pitchFamily="18" charset="0"/>
              </a:rPr>
              <a:t>Домоведение</a:t>
            </a:r>
            <a:r>
              <a:rPr lang="ru-RU" dirty="0" smtClean="0">
                <a:latin typeface="Times New Roman" pitchFamily="18" charset="0"/>
                <a:cs typeface="Times New Roman" pitchFamily="18" charset="0"/>
              </a:rPr>
              <a:t>», досуговая деятельность: «ДПИ», «Хозяюшка», «Умелые руки», «</a:t>
            </a:r>
            <a:r>
              <a:rPr lang="ru-RU" dirty="0" err="1" smtClean="0">
                <a:latin typeface="Times New Roman" pitchFamily="18" charset="0"/>
                <a:cs typeface="Times New Roman" pitchFamily="18" charset="0"/>
              </a:rPr>
              <a:t>Фанфарики</a:t>
            </a:r>
            <a:r>
              <a:rPr lang="ru-RU" dirty="0" smtClean="0">
                <a:latin typeface="Times New Roman" pitchFamily="18" charset="0"/>
                <a:cs typeface="Times New Roman" pitchFamily="18" charset="0"/>
              </a:rPr>
              <a:t>»;</a:t>
            </a:r>
          </a:p>
          <a:p>
            <a:pPr marL="342900" indent="-342900">
              <a:buAutoNum type="arabicPeriod"/>
            </a:pPr>
            <a:r>
              <a:rPr lang="ru-RU" dirty="0" smtClean="0">
                <a:latin typeface="Times New Roman" pitchFamily="18" charset="0"/>
                <a:cs typeface="Times New Roman" pitchFamily="18" charset="0"/>
              </a:rPr>
              <a:t>«Здоровый мир»: «ЗОЖ», «Экологическое воспитание», «Внимание! Опасность!», «Лечебно-профилактическая работа» (санитарно-просветительное), «ОФП» </a:t>
            </a:r>
          </a:p>
        </p:txBody>
      </p:sp>
      <p:sp>
        <p:nvSpPr>
          <p:cNvPr id="6" name="TextBox 5"/>
          <p:cNvSpPr txBox="1"/>
          <p:nvPr/>
        </p:nvSpPr>
        <p:spPr>
          <a:xfrm>
            <a:off x="683568" y="4365104"/>
            <a:ext cx="7056784" cy="923330"/>
          </a:xfrm>
          <a:prstGeom prst="rect">
            <a:avLst/>
          </a:prstGeom>
          <a:noFill/>
        </p:spPr>
        <p:txBody>
          <a:bodyPr wrap="square" rtlCol="0">
            <a:spAutoFit/>
          </a:bodyPr>
          <a:lstStyle/>
          <a:p>
            <a:r>
              <a:rPr lang="ru-RU" dirty="0">
                <a:latin typeface="Times New Roman" pitchFamily="18" charset="0"/>
                <a:cs typeface="Times New Roman" pitchFamily="18" charset="0"/>
              </a:rPr>
              <a:t>Внутренние проекты: «Прошлое и будущее живет в настоящем» (музей), «Радуга достижений»: «Спартакиада», «Юные Мастерицы», «Зарница», «</a:t>
            </a:r>
            <a:r>
              <a:rPr lang="ru-RU" dirty="0" err="1">
                <a:latin typeface="Times New Roman" pitchFamily="18" charset="0"/>
                <a:cs typeface="Times New Roman" pitchFamily="18" charset="0"/>
              </a:rPr>
              <a:t>Квест</a:t>
            </a:r>
            <a:r>
              <a:rPr lang="ru-RU" dirty="0">
                <a:latin typeface="Times New Roman" pitchFamily="18" charset="0"/>
                <a:cs typeface="Times New Roman" pitchFamily="18" charset="0"/>
              </a:rPr>
              <a:t> – игра « В поисках приключений»</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1931" y="-18984"/>
            <a:ext cx="1296144" cy="1296144"/>
          </a:xfrm>
          <a:prstGeom prst="rect">
            <a:avLst/>
          </a:prstGeom>
        </p:spPr>
      </p:pic>
    </p:spTree>
    <p:extLst>
      <p:ext uri="{BB962C8B-B14F-4D97-AF65-F5344CB8AC3E}">
        <p14:creationId xmlns:p14="http://schemas.microsoft.com/office/powerpoint/2010/main" val="3097787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476672"/>
            <a:ext cx="7128792" cy="769441"/>
          </a:xfrm>
          <a:prstGeom prst="rect">
            <a:avLst/>
          </a:prstGeom>
          <a:noFill/>
        </p:spPr>
        <p:txBody>
          <a:bodyPr wrap="square" rtlCol="0">
            <a:spAutoFit/>
          </a:bodyPr>
          <a:lstStyle/>
          <a:p>
            <a:r>
              <a:rPr lang="ru-RU" sz="4400" b="1" dirty="0" smtClean="0">
                <a:solidFill>
                  <a:srgbClr val="0000FF"/>
                </a:solidFill>
                <a:latin typeface="Times New Roman" pitchFamily="18" charset="0"/>
                <a:cs typeface="Times New Roman" pitchFamily="18" charset="0"/>
              </a:rPr>
              <a:t>локальные акты </a:t>
            </a:r>
            <a:endParaRPr lang="ru-RU" sz="4400" b="1" dirty="0">
              <a:solidFill>
                <a:srgbClr val="0000FF"/>
              </a:solidFill>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5418466"/>
            <a:ext cx="1408166" cy="1408166"/>
          </a:xfrm>
          <a:prstGeom prst="rect">
            <a:avLst/>
          </a:prstGeom>
        </p:spPr>
      </p:pic>
      <p:sp>
        <p:nvSpPr>
          <p:cNvPr id="5" name="TextBox 4"/>
          <p:cNvSpPr txBox="1"/>
          <p:nvPr/>
        </p:nvSpPr>
        <p:spPr>
          <a:xfrm>
            <a:off x="611560" y="1556792"/>
            <a:ext cx="7704856" cy="923330"/>
          </a:xfrm>
          <a:prstGeom prst="rect">
            <a:avLst/>
          </a:prstGeom>
          <a:noFill/>
        </p:spPr>
        <p:txBody>
          <a:bodyPr wrap="square" rtlCol="0">
            <a:spAutoFit/>
          </a:bodyPr>
          <a:lstStyle/>
          <a:p>
            <a:pPr marL="342900" indent="-342900">
              <a:buAutoNum type="arabicPeriod"/>
            </a:pPr>
            <a:r>
              <a:rPr lang="ru-RU" dirty="0" smtClean="0">
                <a:latin typeface="Times New Roman" pitchFamily="18" charset="0"/>
                <a:cs typeface="Times New Roman" pitchFamily="18" charset="0"/>
              </a:rPr>
              <a:t>Положение о портфолио воспитанников.( дошкольники и школьники)</a:t>
            </a:r>
          </a:p>
          <a:p>
            <a:pPr marL="342900" indent="-342900">
              <a:buAutoNum type="arabicPeriod"/>
            </a:pPr>
            <a:r>
              <a:rPr lang="ru-RU" dirty="0" smtClean="0">
                <a:latin typeface="Times New Roman" pitchFamily="18" charset="0"/>
                <a:cs typeface="Times New Roman" pitchFamily="18" charset="0"/>
              </a:rPr>
              <a:t>Приказ о назначении ответственных.</a:t>
            </a:r>
          </a:p>
          <a:p>
            <a:pPr marL="342900" indent="-342900">
              <a:buAutoNum type="arabicPeriod"/>
            </a:pPr>
            <a:r>
              <a:rPr lang="ru-RU" dirty="0" smtClean="0">
                <a:latin typeface="Times New Roman" pitchFamily="18" charset="0"/>
                <a:cs typeface="Times New Roman" pitchFamily="18" charset="0"/>
              </a:rPr>
              <a:t>Положение о смотре - конкурсе на лучшее портфолио.</a:t>
            </a:r>
            <a:r>
              <a:rPr lang="ru-RU" dirty="0" smtClean="0"/>
              <a:t> </a:t>
            </a:r>
            <a:r>
              <a:rPr lang="ru-RU" dirty="0" smtClean="0">
                <a:latin typeface="Times New Roman" pitchFamily="18" charset="0"/>
                <a:cs typeface="Times New Roman" pitchFamily="18" charset="0"/>
              </a:rPr>
              <a:t>( 1 раз в год)</a:t>
            </a:r>
            <a:endParaRPr lang="ru-RU" dirty="0">
              <a:latin typeface="Times New Roman" pitchFamily="18" charset="0"/>
              <a:cs typeface="Times New Roman" pitchFamily="18"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0337" y="7575"/>
            <a:ext cx="1185594" cy="1693234"/>
          </a:xfrm>
          <a:prstGeom prst="rect">
            <a:avLst/>
          </a:prstGeom>
        </p:spPr>
      </p:pic>
      <p:sp>
        <p:nvSpPr>
          <p:cNvPr id="7" name="TextBox 6"/>
          <p:cNvSpPr txBox="1"/>
          <p:nvPr/>
        </p:nvSpPr>
        <p:spPr>
          <a:xfrm>
            <a:off x="611560" y="3717032"/>
            <a:ext cx="7056784" cy="2565831"/>
          </a:xfrm>
          <a:prstGeom prst="rect">
            <a:avLst/>
          </a:prstGeom>
          <a:noFill/>
        </p:spPr>
        <p:txBody>
          <a:bodyPr wrap="square" rtlCol="0">
            <a:spAutoFit/>
          </a:bodyPr>
          <a:lstStyle/>
          <a:p>
            <a:pPr lvl="0" algn="just">
              <a:lnSpc>
                <a:spcPct val="107000"/>
              </a:lnSpc>
              <a:spcAft>
                <a:spcPts val="800"/>
              </a:spcAft>
            </a:pPr>
            <a:r>
              <a:rPr lang="ru-RU" dirty="0">
                <a:solidFill>
                  <a:srgbClr val="333333"/>
                </a:solidFill>
                <a:latin typeface="Times New Roman"/>
                <a:ea typeface="Calibri"/>
                <a:cs typeface="Times New Roman"/>
              </a:rPr>
              <a:t>Творческое портфолио представляет собой подборку, коллекцию работ, целью которой является демонстрация  различных достижений воспитанников. Являясь, по сути, альтернативным способом оценивания по отношению к традиционным формам (тест, зачёт, экзамен), портфолио позволяет решить две основные задачи:</a:t>
            </a:r>
            <a:endParaRPr lang="ru-RU" sz="1400" dirty="0">
              <a:solidFill>
                <a:prstClr val="black"/>
              </a:solidFill>
              <a:latin typeface="Calibri"/>
              <a:ea typeface="Calibri"/>
              <a:cs typeface="Times New Roman"/>
            </a:endParaRPr>
          </a:p>
          <a:p>
            <a:pPr lvl="0" algn="just">
              <a:lnSpc>
                <a:spcPct val="107000"/>
              </a:lnSpc>
              <a:spcAft>
                <a:spcPts val="800"/>
              </a:spcAft>
            </a:pPr>
            <a:r>
              <a:rPr lang="ru-RU" dirty="0">
                <a:solidFill>
                  <a:srgbClr val="333333"/>
                </a:solidFill>
                <a:latin typeface="Times New Roman"/>
                <a:ea typeface="Calibri"/>
                <a:cs typeface="Times New Roman"/>
              </a:rPr>
              <a:t>-          проследить индивидуальный прогресс воспитанника, достигнутый им в процессе нахождения в нашем учреждении, вне прямого сравнения с достижениями других </a:t>
            </a:r>
            <a:r>
              <a:rPr lang="ru-RU" dirty="0" smtClean="0">
                <a:solidFill>
                  <a:srgbClr val="333333"/>
                </a:solidFill>
                <a:latin typeface="Times New Roman"/>
                <a:ea typeface="Calibri"/>
                <a:cs typeface="Times New Roman"/>
              </a:rPr>
              <a:t>воспитанников</a:t>
            </a:r>
            <a:endParaRPr lang="ru-RU" sz="1400" dirty="0">
              <a:solidFill>
                <a:prstClr val="black"/>
              </a:solidFill>
              <a:latin typeface="Calibri"/>
              <a:ea typeface="Calibri"/>
              <a:cs typeface="Times New Roman"/>
            </a:endParaRPr>
          </a:p>
        </p:txBody>
      </p:sp>
    </p:spTree>
    <p:extLst>
      <p:ext uri="{BB962C8B-B14F-4D97-AF65-F5344CB8AC3E}">
        <p14:creationId xmlns:p14="http://schemas.microsoft.com/office/powerpoint/2010/main" val="239646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0104" y="5242405"/>
            <a:ext cx="1603896" cy="160389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44624"/>
            <a:ext cx="2139702" cy="2304256"/>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5198" y="44625"/>
            <a:ext cx="2180778" cy="2304255"/>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64182" y="44625"/>
            <a:ext cx="2067694" cy="2304255"/>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47764" y="1772817"/>
            <a:ext cx="1635646" cy="2088231"/>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4016921" y="2183880"/>
            <a:ext cx="1728192" cy="1626143"/>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a:off x="669539" y="2082824"/>
            <a:ext cx="1728193" cy="1828258"/>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5457082" y="2009824"/>
            <a:ext cx="2088231" cy="1614215"/>
          </a:xfrm>
          <a:prstGeom prst="rect">
            <a:avLst/>
          </a:prstGeom>
        </p:spPr>
      </p:pic>
      <p:pic>
        <p:nvPicPr>
          <p:cNvPr id="12" name="Рисунок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330030" y="3711545"/>
            <a:ext cx="2603263" cy="1872209"/>
          </a:xfrm>
          <a:prstGeom prst="rect">
            <a:avLst/>
          </a:prstGeom>
        </p:spPr>
      </p:pic>
      <p:pic>
        <p:nvPicPr>
          <p:cNvPr id="13" name="Рисунок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a:off x="1506173" y="3747550"/>
            <a:ext cx="2603264" cy="1800198"/>
          </a:xfrm>
          <a:prstGeom prst="rect">
            <a:avLst/>
          </a:prstGeom>
        </p:spPr>
      </p:pic>
      <p:pic>
        <p:nvPicPr>
          <p:cNvPr id="14" name="Рисунок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6200000">
            <a:off x="3270370" y="3790158"/>
            <a:ext cx="2603264" cy="1728191"/>
          </a:xfrm>
          <a:prstGeom prst="rect">
            <a:avLst/>
          </a:prstGeom>
        </p:spPr>
      </p:pic>
      <p:pic>
        <p:nvPicPr>
          <p:cNvPr id="15" name="Рисунок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200000">
            <a:off x="5008313" y="3780407"/>
            <a:ext cx="2604964" cy="1749391"/>
          </a:xfrm>
          <a:prstGeom prst="rect">
            <a:avLst/>
          </a:prstGeom>
        </p:spPr>
      </p:pic>
      <p:pic>
        <p:nvPicPr>
          <p:cNvPr id="16" name="Рисунок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540104" y="0"/>
            <a:ext cx="1603896" cy="1484784"/>
          </a:xfrm>
          <a:prstGeom prst="rect">
            <a:avLst/>
          </a:prstGeom>
        </p:spPr>
      </p:pic>
    </p:spTree>
    <p:extLst>
      <p:ext uri="{BB962C8B-B14F-4D97-AF65-F5344CB8AC3E}">
        <p14:creationId xmlns:p14="http://schemas.microsoft.com/office/powerpoint/2010/main" val="28250522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404664"/>
            <a:ext cx="6424488" cy="3466334"/>
          </a:xfrm>
          <a:prstGeom prst="rect">
            <a:avLst/>
          </a:prstGeom>
          <a:noFill/>
        </p:spPr>
        <p:txBody>
          <a:bodyPr wrap="square" rtlCol="0">
            <a:spAutoFit/>
          </a:bodyPr>
          <a:lstStyle/>
          <a:p>
            <a:pPr algn="just">
              <a:lnSpc>
                <a:spcPct val="107000"/>
              </a:lnSpc>
              <a:spcAft>
                <a:spcPts val="800"/>
              </a:spcAft>
            </a:pPr>
            <a:r>
              <a:rPr lang="ru-RU" dirty="0" smtClean="0">
                <a:solidFill>
                  <a:srgbClr val="333333"/>
                </a:solidFill>
                <a:latin typeface="Times New Roman"/>
                <a:ea typeface="Calibri"/>
                <a:cs typeface="Times New Roman"/>
              </a:rPr>
              <a:t>Творческое портфолио </a:t>
            </a:r>
            <a:r>
              <a:rPr lang="ru-RU" dirty="0">
                <a:solidFill>
                  <a:srgbClr val="333333"/>
                </a:solidFill>
                <a:latin typeface="Times New Roman"/>
                <a:ea typeface="Calibri"/>
                <a:cs typeface="Times New Roman"/>
              </a:rPr>
              <a:t>не только является современной эффективной формой оценивания, но и помогает решать иные, не менее важные педагогические задачи:</a:t>
            </a:r>
            <a:endParaRPr lang="ru-RU" sz="1400" dirty="0">
              <a:latin typeface="Calibri"/>
              <a:ea typeface="Calibri"/>
              <a:cs typeface="Times New Roman"/>
            </a:endParaRPr>
          </a:p>
          <a:p>
            <a:pPr algn="just">
              <a:lnSpc>
                <a:spcPct val="107000"/>
              </a:lnSpc>
              <a:spcAft>
                <a:spcPts val="800"/>
              </a:spcAft>
            </a:pPr>
            <a:r>
              <a:rPr lang="ru-RU" dirty="0">
                <a:solidFill>
                  <a:srgbClr val="333333"/>
                </a:solidFill>
                <a:latin typeface="Times New Roman"/>
                <a:ea typeface="Calibri"/>
                <a:cs typeface="Times New Roman"/>
              </a:rPr>
              <a:t> </a:t>
            </a:r>
            <a:r>
              <a:rPr lang="ru-RU" dirty="0" smtClean="0">
                <a:solidFill>
                  <a:srgbClr val="333333"/>
                </a:solidFill>
                <a:latin typeface="Times New Roman"/>
                <a:ea typeface="Calibri"/>
                <a:cs typeface="Times New Roman"/>
              </a:rPr>
              <a:t>-поддерживать </a:t>
            </a:r>
            <a:r>
              <a:rPr lang="ru-RU" dirty="0">
                <a:solidFill>
                  <a:srgbClr val="333333"/>
                </a:solidFill>
                <a:latin typeface="Times New Roman"/>
                <a:ea typeface="Calibri"/>
                <a:cs typeface="Times New Roman"/>
              </a:rPr>
              <a:t>и стимулировать учебную </a:t>
            </a:r>
            <a:r>
              <a:rPr lang="ru-RU" dirty="0" smtClean="0">
                <a:solidFill>
                  <a:srgbClr val="333333"/>
                </a:solidFill>
                <a:latin typeface="Times New Roman"/>
                <a:ea typeface="Calibri"/>
                <a:cs typeface="Times New Roman"/>
              </a:rPr>
              <a:t>мотивацию воспитанников; </a:t>
            </a:r>
            <a:endParaRPr lang="ru-RU" sz="1400" dirty="0">
              <a:latin typeface="Calibri"/>
              <a:ea typeface="Calibri"/>
              <a:cs typeface="Times New Roman"/>
            </a:endParaRPr>
          </a:p>
          <a:p>
            <a:pPr algn="just">
              <a:lnSpc>
                <a:spcPct val="107000"/>
              </a:lnSpc>
              <a:spcAft>
                <a:spcPts val="800"/>
              </a:spcAft>
            </a:pPr>
            <a:r>
              <a:rPr lang="ru-RU" dirty="0">
                <a:solidFill>
                  <a:srgbClr val="333333"/>
                </a:solidFill>
                <a:latin typeface="Times New Roman"/>
                <a:ea typeface="Calibri"/>
                <a:cs typeface="Times New Roman"/>
              </a:rPr>
              <a:t> </a:t>
            </a:r>
            <a:r>
              <a:rPr lang="ru-RU" dirty="0" smtClean="0">
                <a:solidFill>
                  <a:srgbClr val="333333"/>
                </a:solidFill>
                <a:latin typeface="Times New Roman"/>
                <a:ea typeface="Calibri"/>
                <a:cs typeface="Times New Roman"/>
              </a:rPr>
              <a:t>-поощрять </a:t>
            </a:r>
            <a:r>
              <a:rPr lang="ru-RU" dirty="0">
                <a:solidFill>
                  <a:srgbClr val="333333"/>
                </a:solidFill>
                <a:latin typeface="Times New Roman"/>
                <a:ea typeface="Calibri"/>
                <a:cs typeface="Times New Roman"/>
              </a:rPr>
              <a:t>их активность и </a:t>
            </a:r>
            <a:r>
              <a:rPr lang="ru-RU" dirty="0" smtClean="0">
                <a:solidFill>
                  <a:srgbClr val="333333"/>
                </a:solidFill>
                <a:latin typeface="Times New Roman"/>
                <a:ea typeface="Calibri"/>
                <a:cs typeface="Times New Roman"/>
              </a:rPr>
              <a:t>самостоятельность;</a:t>
            </a:r>
            <a:endParaRPr lang="ru-RU" sz="1400" dirty="0">
              <a:latin typeface="Calibri"/>
              <a:ea typeface="Calibri"/>
              <a:cs typeface="Times New Roman"/>
            </a:endParaRPr>
          </a:p>
          <a:p>
            <a:pPr algn="just">
              <a:lnSpc>
                <a:spcPct val="107000"/>
              </a:lnSpc>
              <a:spcAft>
                <a:spcPts val="800"/>
              </a:spcAft>
            </a:pPr>
            <a:r>
              <a:rPr lang="ru-RU" dirty="0" smtClean="0">
                <a:solidFill>
                  <a:srgbClr val="333333"/>
                </a:solidFill>
                <a:latin typeface="Times New Roman"/>
                <a:ea typeface="Calibri"/>
                <a:cs typeface="Times New Roman"/>
              </a:rPr>
              <a:t>-формировать </a:t>
            </a:r>
            <a:r>
              <a:rPr lang="ru-RU" dirty="0">
                <a:solidFill>
                  <a:srgbClr val="333333"/>
                </a:solidFill>
                <a:latin typeface="Times New Roman"/>
                <a:ea typeface="Calibri"/>
                <a:cs typeface="Times New Roman"/>
              </a:rPr>
              <a:t>умение учиться — ставить цели, планировать и организовывать </a:t>
            </a:r>
            <a:r>
              <a:rPr lang="ru-RU" dirty="0" smtClean="0">
                <a:solidFill>
                  <a:srgbClr val="333333"/>
                </a:solidFill>
                <a:latin typeface="Times New Roman"/>
                <a:ea typeface="Calibri"/>
                <a:cs typeface="Times New Roman"/>
              </a:rPr>
              <a:t> свою деятельность</a:t>
            </a:r>
            <a:r>
              <a:rPr lang="ru-RU" dirty="0">
                <a:solidFill>
                  <a:srgbClr val="333333"/>
                </a:solidFill>
                <a:latin typeface="Times New Roman"/>
                <a:ea typeface="Calibri"/>
                <a:cs typeface="Times New Roman"/>
              </a:rPr>
              <a:t>;</a:t>
            </a:r>
            <a:endParaRPr lang="ru-RU" sz="1400" dirty="0">
              <a:latin typeface="Calibri"/>
              <a:ea typeface="Calibri"/>
              <a:cs typeface="Times New Roman"/>
            </a:endParaRPr>
          </a:p>
          <a:p>
            <a:pPr algn="just">
              <a:lnSpc>
                <a:spcPct val="107000"/>
              </a:lnSpc>
              <a:spcAft>
                <a:spcPts val="800"/>
              </a:spcAft>
            </a:pPr>
            <a:r>
              <a:rPr lang="ru-RU" dirty="0">
                <a:solidFill>
                  <a:srgbClr val="333333"/>
                </a:solidFill>
                <a:latin typeface="Times New Roman"/>
                <a:ea typeface="Calibri"/>
                <a:cs typeface="Times New Roman"/>
              </a:rPr>
              <a:t> </a:t>
            </a:r>
            <a:r>
              <a:rPr lang="ru-RU" dirty="0" smtClean="0">
                <a:solidFill>
                  <a:srgbClr val="333333"/>
                </a:solidFill>
                <a:latin typeface="Times New Roman"/>
                <a:ea typeface="Calibri"/>
                <a:cs typeface="Times New Roman"/>
              </a:rPr>
              <a:t>-закладывать </a:t>
            </a:r>
            <a:r>
              <a:rPr lang="ru-RU" dirty="0">
                <a:solidFill>
                  <a:srgbClr val="333333"/>
                </a:solidFill>
                <a:latin typeface="Times New Roman"/>
                <a:ea typeface="Calibri"/>
                <a:cs typeface="Times New Roman"/>
              </a:rPr>
              <a:t>дополнительные предпосылки и возможности для успешной социализации.</a:t>
            </a:r>
            <a:endParaRPr lang="ru-RU" sz="1400" dirty="0">
              <a:effectLst/>
              <a:latin typeface="Calibri"/>
              <a:ea typeface="Calibri"/>
              <a:cs typeface="Times New Roman"/>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8096" y="5182096"/>
            <a:ext cx="1675904" cy="167590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5659" y="9039"/>
            <a:ext cx="1538340" cy="1115705"/>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81496" y="4159998"/>
            <a:ext cx="2777288" cy="2199286"/>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119590" y="4058199"/>
            <a:ext cx="2777288" cy="2402886"/>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4296311" y="4284365"/>
            <a:ext cx="2777288" cy="1950554"/>
          </a:xfrm>
          <a:prstGeom prst="rect">
            <a:avLst/>
          </a:prstGeom>
        </p:spPr>
      </p:pic>
    </p:spTree>
    <p:extLst>
      <p:ext uri="{BB962C8B-B14F-4D97-AF65-F5344CB8AC3E}">
        <p14:creationId xmlns:p14="http://schemas.microsoft.com/office/powerpoint/2010/main" val="2588320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6128" y="5470128"/>
            <a:ext cx="1387872" cy="138787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6128" y="1407"/>
            <a:ext cx="1387872" cy="1267353"/>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47658" y="167032"/>
            <a:ext cx="2779521" cy="2448272"/>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904305" y="212626"/>
            <a:ext cx="2787726" cy="2348880"/>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3858818" y="438943"/>
            <a:ext cx="2767137" cy="1916832"/>
          </a:xfrm>
          <a:prstGeom prst="rect">
            <a:avLst/>
          </a:prstGeom>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319508" y="3046394"/>
            <a:ext cx="2699792" cy="2024844"/>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200000">
            <a:off x="1714337" y="3135329"/>
            <a:ext cx="2627784" cy="1970838"/>
          </a:xfrm>
          <a:prstGeom prst="rect">
            <a:avLst/>
          </a:prstGeom>
        </p:spPr>
      </p:pic>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3725143" y="3095362"/>
            <a:ext cx="2601856" cy="2024844"/>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5623959" y="3203373"/>
            <a:ext cx="2601857" cy="1808820"/>
          </a:xfrm>
          <a:prstGeom prst="rect">
            <a:avLst/>
          </a:prstGeom>
        </p:spPr>
      </p:pic>
      <p:pic>
        <p:nvPicPr>
          <p:cNvPr id="14" name="Рисунок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997151">
            <a:off x="925129" y="842247"/>
            <a:ext cx="781781" cy="586336"/>
          </a:xfrm>
          <a:prstGeom prst="rect">
            <a:avLst/>
          </a:prstGeom>
        </p:spPr>
      </p:pic>
      <p:pic>
        <p:nvPicPr>
          <p:cNvPr id="1026"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0599411">
            <a:off x="4483603" y="2566689"/>
            <a:ext cx="767998" cy="656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925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7"/>
            <a:ext cx="6552728" cy="1120756"/>
          </a:xfrm>
          <a:prstGeom prst="rect">
            <a:avLst/>
          </a:prstGeom>
          <a:noFill/>
        </p:spPr>
        <p:txBody>
          <a:bodyPr wrap="square" rtlCol="0">
            <a:spAutoFit/>
          </a:bodyPr>
          <a:lstStyle/>
          <a:p>
            <a:pPr algn="just">
              <a:lnSpc>
                <a:spcPct val="107000"/>
              </a:lnSpc>
              <a:spcAft>
                <a:spcPts val="800"/>
              </a:spcAft>
            </a:pPr>
            <a:endParaRPr lang="ru-RU" sz="1400" dirty="0">
              <a:latin typeface="Calibri"/>
              <a:ea typeface="Calibri"/>
              <a:cs typeface="Times New Roman"/>
            </a:endParaRPr>
          </a:p>
          <a:p>
            <a:pPr algn="just">
              <a:lnSpc>
                <a:spcPct val="107000"/>
              </a:lnSpc>
              <a:spcAft>
                <a:spcPts val="800"/>
              </a:spcAft>
            </a:pPr>
            <a:r>
              <a:rPr lang="ru-RU" dirty="0">
                <a:solidFill>
                  <a:srgbClr val="0070C0"/>
                </a:solidFill>
                <a:latin typeface="Times New Roman"/>
                <a:ea typeface="Calibri"/>
                <a:cs typeface="Times New Roman"/>
              </a:rPr>
              <a:t> </a:t>
            </a:r>
            <a:endParaRPr lang="ru-RU" sz="1400" dirty="0">
              <a:latin typeface="Calibri"/>
              <a:ea typeface="Calibri"/>
              <a:cs typeface="Times New Roman"/>
            </a:endParaRPr>
          </a:p>
          <a:p>
            <a:pPr algn="just">
              <a:lnSpc>
                <a:spcPct val="107000"/>
              </a:lnSpc>
              <a:spcAft>
                <a:spcPts val="800"/>
              </a:spcAft>
            </a:pPr>
            <a:r>
              <a:rPr lang="ru-RU" dirty="0">
                <a:solidFill>
                  <a:srgbClr val="333333"/>
                </a:solidFill>
                <a:latin typeface="Times New Roman"/>
                <a:ea typeface="Calibri"/>
                <a:cs typeface="Times New Roman"/>
              </a:rPr>
              <a:t> </a:t>
            </a:r>
            <a:endParaRPr lang="ru-RU" sz="1400" dirty="0">
              <a:effectLst/>
              <a:latin typeface="Calibri"/>
              <a:ea typeface="Calibri"/>
              <a:cs typeface="Times New Roman"/>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8136" y="5542136"/>
            <a:ext cx="1315864" cy="1315864"/>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6120" y="34328"/>
            <a:ext cx="1357879" cy="1090416"/>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1463"/>
            <a:ext cx="1901283" cy="2535044"/>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57411" y="-31463"/>
            <a:ext cx="1850493" cy="2535044"/>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91880" y="836712"/>
            <a:ext cx="1944216" cy="2448272"/>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6096" y="836712"/>
            <a:ext cx="1545636" cy="2448272"/>
          </a:xfrm>
          <a:prstGeom prst="rect">
            <a:avLst/>
          </a:prstGeom>
        </p:spPr>
      </p:pic>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24281" y="1124744"/>
            <a:ext cx="1923678" cy="2564904"/>
          </a:xfrm>
          <a:prstGeom prst="rect">
            <a:avLst/>
          </a:prstGeom>
        </p:spPr>
      </p:pic>
      <p:pic>
        <p:nvPicPr>
          <p:cNvPr id="10" name="Рисунок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9552" y="2503581"/>
            <a:ext cx="2123865" cy="2437358"/>
          </a:xfrm>
          <a:prstGeom prst="rect">
            <a:avLst/>
          </a:prstGeom>
        </p:spPr>
      </p:pic>
      <p:pic>
        <p:nvPicPr>
          <p:cNvPr id="11" name="Рисунок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63416" y="3212976"/>
            <a:ext cx="2484647" cy="1727963"/>
          </a:xfrm>
          <a:prstGeom prst="rect">
            <a:avLst/>
          </a:prstGeom>
        </p:spPr>
      </p:pic>
      <p:pic>
        <p:nvPicPr>
          <p:cNvPr id="12" name="Рисунок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48063" y="3284984"/>
            <a:ext cx="2160241" cy="1655955"/>
          </a:xfrm>
          <a:prstGeom prst="rect">
            <a:avLst/>
          </a:prstGeom>
        </p:spPr>
      </p:pic>
      <p:pic>
        <p:nvPicPr>
          <p:cNvPr id="14" name="Рисунок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7186" y="4926095"/>
            <a:ext cx="2563377" cy="1922533"/>
          </a:xfrm>
          <a:prstGeom prst="rect">
            <a:avLst/>
          </a:prstGeom>
        </p:spPr>
      </p:pic>
      <p:pic>
        <p:nvPicPr>
          <p:cNvPr id="15" name="Рисунок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70563" y="4928764"/>
            <a:ext cx="2363755" cy="1919863"/>
          </a:xfrm>
          <a:prstGeom prst="rect">
            <a:avLst/>
          </a:prstGeom>
        </p:spPr>
      </p:pic>
      <p:pic>
        <p:nvPicPr>
          <p:cNvPr id="16" name="Рисунок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483768" y="2416556"/>
            <a:ext cx="1162895" cy="871973"/>
          </a:xfrm>
          <a:prstGeom prst="rect">
            <a:avLst/>
          </a:prstGeom>
        </p:spPr>
      </p:pic>
    </p:spTree>
    <p:extLst>
      <p:ext uri="{BB962C8B-B14F-4D97-AF65-F5344CB8AC3E}">
        <p14:creationId xmlns:p14="http://schemas.microsoft.com/office/powerpoint/2010/main" val="147601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7" y="548680"/>
            <a:ext cx="7153533" cy="3447034"/>
          </a:xfrm>
          <a:prstGeom prst="rect">
            <a:avLst/>
          </a:prstGeom>
          <a:noFill/>
        </p:spPr>
        <p:txBody>
          <a:bodyPr wrap="square" rtlCol="0">
            <a:spAutoFit/>
          </a:bodyPr>
          <a:lstStyle/>
          <a:p>
            <a:pPr lvl="0" algn="just">
              <a:lnSpc>
                <a:spcPct val="107000"/>
              </a:lnSpc>
              <a:spcAft>
                <a:spcPts val="800"/>
              </a:spcAft>
            </a:pPr>
            <a:r>
              <a:rPr lang="ru-RU" dirty="0">
                <a:solidFill>
                  <a:prstClr val="black"/>
                </a:solidFill>
                <a:latin typeface="Times New Roman"/>
                <a:ea typeface="Calibri"/>
                <a:cs typeface="Times New Roman"/>
              </a:rPr>
              <a:t>Таким образом, подводя итог вышесказанному можно сделать вывод о том, что:</a:t>
            </a:r>
            <a:endParaRPr lang="ru-RU" dirty="0">
              <a:solidFill>
                <a:prstClr val="black"/>
              </a:solidFill>
              <a:latin typeface="Calibri"/>
              <a:ea typeface="Calibri"/>
              <a:cs typeface="Times New Roman"/>
            </a:endParaRPr>
          </a:p>
          <a:p>
            <a:pPr algn="just">
              <a:lnSpc>
                <a:spcPct val="106000"/>
              </a:lnSpc>
              <a:spcAft>
                <a:spcPts val="800"/>
              </a:spcAft>
            </a:pPr>
            <a:r>
              <a:rPr lang="ru-RU" dirty="0">
                <a:solidFill>
                  <a:prstClr val="black"/>
                </a:solidFill>
                <a:latin typeface="Times New Roman"/>
                <a:ea typeface="Calibri"/>
                <a:cs typeface="Times New Roman"/>
              </a:rPr>
              <a:t> -         </a:t>
            </a:r>
            <a:r>
              <a:rPr lang="ru-RU" dirty="0">
                <a:latin typeface="Times New Roman"/>
                <a:ea typeface="Times New Roman"/>
              </a:rPr>
              <a:t>творческое </a:t>
            </a:r>
            <a:r>
              <a:rPr lang="ru-RU" dirty="0">
                <a:solidFill>
                  <a:srgbClr val="000000"/>
                </a:solidFill>
                <a:latin typeface="Times New Roman"/>
                <a:ea typeface="Calibri"/>
              </a:rPr>
              <a:t>портфолио наиболее адекватно для отслеживания и оценивания индивидуальных процессов воспитанников ;</a:t>
            </a:r>
            <a:endParaRPr lang="ru-RU" sz="1600" dirty="0">
              <a:latin typeface="Times New Roman"/>
              <a:ea typeface="Times New Roman"/>
            </a:endParaRPr>
          </a:p>
          <a:p>
            <a:pPr algn="just">
              <a:lnSpc>
                <a:spcPct val="106000"/>
              </a:lnSpc>
              <a:spcAft>
                <a:spcPts val="800"/>
              </a:spcAft>
            </a:pPr>
            <a:r>
              <a:rPr lang="ru-RU" dirty="0">
                <a:solidFill>
                  <a:srgbClr val="000000"/>
                </a:solidFill>
                <a:latin typeface="Times New Roman"/>
                <a:ea typeface="Calibri"/>
              </a:rPr>
              <a:t> -           творческое портфолио воспитанника (особенно с ОВЗ) в дальнейшем  может служить дополнением к результатам собеседования в учреждения  СПО;</a:t>
            </a:r>
            <a:endParaRPr lang="ru-RU" sz="1600" dirty="0">
              <a:latin typeface="Times New Roman"/>
              <a:ea typeface="Times New Roman"/>
            </a:endParaRPr>
          </a:p>
          <a:p>
            <a:pPr algn="just">
              <a:lnSpc>
                <a:spcPct val="106000"/>
              </a:lnSpc>
              <a:spcAft>
                <a:spcPts val="800"/>
              </a:spcAft>
            </a:pPr>
            <a:r>
              <a:rPr lang="ru-RU" dirty="0">
                <a:solidFill>
                  <a:srgbClr val="000000"/>
                </a:solidFill>
                <a:latin typeface="Times New Roman"/>
                <a:ea typeface="Calibri"/>
              </a:rPr>
              <a:t> -           творческое портфолио в качестве накопительной оценки отражает устойчивые и долговременные образовательные результаты.</a:t>
            </a:r>
            <a:endParaRPr lang="ru-RU" sz="1600" dirty="0">
              <a:latin typeface="Times New Roman"/>
              <a:ea typeface="Times New Roman"/>
            </a:endParaRPr>
          </a:p>
          <a:p>
            <a:pPr lvl="0" algn="just">
              <a:lnSpc>
                <a:spcPct val="107000"/>
              </a:lnSpc>
              <a:spcAft>
                <a:spcPts val="800"/>
              </a:spcAft>
            </a:pPr>
            <a:endParaRPr lang="ru-RU" dirty="0">
              <a:solidFill>
                <a:prstClr val="black"/>
              </a:solidFill>
              <a:latin typeface="Calibri"/>
              <a:ea typeface="Calibri"/>
              <a:cs typeface="Times New Roman"/>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2152" y="5686152"/>
            <a:ext cx="1171848" cy="117184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7101" y="0"/>
            <a:ext cx="1306897" cy="979951"/>
          </a:xfrm>
          <a:prstGeom prst="rect">
            <a:avLst/>
          </a:prstGeom>
        </p:spPr>
      </p:pic>
    </p:spTree>
    <p:extLst>
      <p:ext uri="{BB962C8B-B14F-4D97-AF65-F5344CB8AC3E}">
        <p14:creationId xmlns:p14="http://schemas.microsoft.com/office/powerpoint/2010/main" val="1299572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540</TotalTime>
  <Words>305</Words>
  <Application>Microsoft Office PowerPoint</Application>
  <PresentationFormat>Экран (4:3)</PresentationFormat>
  <Paragraphs>37</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home</cp:lastModifiedBy>
  <cp:revision>27</cp:revision>
  <dcterms:created xsi:type="dcterms:W3CDTF">2020-11-05T04:14:07Z</dcterms:created>
  <dcterms:modified xsi:type="dcterms:W3CDTF">2020-11-16T05:03:30Z</dcterms:modified>
</cp:coreProperties>
</file>