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4"/>
  </p:notesMasterIdLst>
  <p:sldIdLst>
    <p:sldId id="257" r:id="rId2"/>
    <p:sldId id="256" r:id="rId3"/>
    <p:sldId id="270" r:id="rId4"/>
    <p:sldId id="271" r:id="rId5"/>
    <p:sldId id="272" r:id="rId6"/>
    <p:sldId id="276" r:id="rId7"/>
    <p:sldId id="273" r:id="rId8"/>
    <p:sldId id="274" r:id="rId9"/>
    <p:sldId id="275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69" r:id="rId22"/>
    <p:sldId id="26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995" autoAdjust="0"/>
    <p:restoredTop sz="94660"/>
  </p:normalViewPr>
  <p:slideViewPr>
    <p:cSldViewPr>
      <p:cViewPr varScale="1">
        <p:scale>
          <a:sx n="110" d="100"/>
          <a:sy n="110" d="100"/>
        </p:scale>
        <p:origin x="-16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D9C03F-856F-4B29-A7FA-2C3315D2F6ED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39C8C6-D7C6-4ADF-81E5-3EBDF8A80E2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42852"/>
            <a:ext cx="8458200" cy="1343028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ГОСУДАРСТВЕННОЕ КАЗЕННОЕ УЧРЕЖДЕНИЕ СОЦИАЛЬНОГО ОБСЛУЖИВАНИЯ  РОСТОВСКОЙ ОБЛАСТИ ЦЕНТР ПОМОЩИ ДЕТЯМ, ОСТАВШИМСЯ БЕЗ ПОПЕЧЕНИЯ РОДИТЕЛЕЙ,</a:t>
            </a:r>
            <a:b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Ёлкинский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центр помощи детям»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lvl="0" algn="r">
              <a:spcBef>
                <a:spcPct val="20000"/>
              </a:spcBef>
              <a:defRPr/>
            </a:pPr>
            <a:r>
              <a:rPr lang="ru-RU" sz="1400" spc="25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spc="25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400" spc="25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spc="25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400" spc="25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spc="25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571868" y="6000768"/>
            <a:ext cx="228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spc="250" dirty="0" smtClean="0">
                <a:latin typeface="Times New Roman" pitchFamily="18" charset="0"/>
                <a:cs typeface="Times New Roman" pitchFamily="18" charset="0"/>
              </a:rPr>
              <a:t>х. </a:t>
            </a:r>
            <a:r>
              <a:rPr lang="ru-RU" sz="1400" spc="250" dirty="0" err="1" smtClean="0">
                <a:latin typeface="Times New Roman" pitchFamily="18" charset="0"/>
                <a:cs typeface="Times New Roman" pitchFamily="18" charset="0"/>
              </a:rPr>
              <a:t>Ёлкин</a:t>
            </a:r>
            <a:r>
              <a:rPr lang="ru-RU" sz="1400" spc="250" dirty="0" smtClean="0">
                <a:latin typeface="Times New Roman" pitchFamily="18" charset="0"/>
                <a:cs typeface="Times New Roman" pitchFamily="18" charset="0"/>
              </a:rPr>
              <a:t> 2021</a:t>
            </a:r>
            <a:br>
              <a:rPr lang="ru-RU" sz="1400" spc="25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214250" y="1500174"/>
            <a:ext cx="89297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«</a:t>
            </a:r>
            <a:r>
              <a:rPr lang="ru-RU" sz="3200" b="1" dirty="0" smtClean="0"/>
              <a:t>Привязанность, ее нарушения, психологические проявления и </a:t>
            </a:r>
            <a:r>
              <a:rPr lang="ru-RU" sz="3200" b="1" dirty="0" smtClean="0"/>
              <a:t>последствия</a:t>
            </a:r>
            <a:r>
              <a:rPr lang="ru-RU" sz="3200" b="1" dirty="0" smtClean="0"/>
              <a:t>»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6072198" y="4214818"/>
            <a:ext cx="2714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pc="250" dirty="0" smtClean="0">
                <a:latin typeface="Times New Roman" pitchFamily="18" charset="0"/>
                <a:cs typeface="Times New Roman" pitchFamily="18" charset="0"/>
              </a:rPr>
              <a:t>Педагог –психолог  </a:t>
            </a:r>
            <a:br>
              <a:rPr lang="ru-RU" spc="25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pc="250" dirty="0" smtClean="0">
                <a:latin typeface="Times New Roman" pitchFamily="18" charset="0"/>
                <a:cs typeface="Times New Roman" pitchFamily="18" charset="0"/>
              </a:rPr>
              <a:t>Наумова Д.Н.</a:t>
            </a:r>
            <a:br>
              <a:rPr lang="ru-RU" spc="25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pc="25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pc="25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858312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Следующей причиной может быть нарушение взаимоотношений в семье. Очень важным является то, в каких условиях ребенок жил в семье, как строились его отношения с родителями, существовала ли эмоциональная привязанность в семье, или имели место отвержение, непринятие родителями ребенка. </a:t>
            </a:r>
          </a:p>
          <a:p>
            <a:pPr indent="45720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Еще одной причиной может являться насилие, пережитое детьми (физическое, сексуальное или психологическое). Дети, пережившие насилие в семье, тем не менее, могут быть привязаны к своим жестоким родителям. Это объясняется в первую очередь тем, что для большинства детей, растущих в семьях, где насилие является нормой жизни, до определенного возраста (обычно такая граница приходится на ранний подростковый возраст) такие отношения являются единственно известными. Дети, которые подвергались жестокому обращению в течение многих лет и с раннего возраста, могут ожидать такого же или сходного дурного обращения в новых отношениях и могут проявлять некоторые из уже освоенных стратегий для того, чтобы справиться с этим.</a:t>
            </a:r>
          </a:p>
          <a:p>
            <a:pPr lvl="0"/>
            <a:endParaRPr lang="ru-RU" dirty="0" smtClean="0"/>
          </a:p>
        </p:txBody>
      </p:sp>
      <p:pic>
        <p:nvPicPr>
          <p:cNvPr id="3" name="Рисунок 2" descr="6-strategies-to-help-you-stop-shouting-at-your-ki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73" y="4572008"/>
            <a:ext cx="5051631" cy="2285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20" y="285728"/>
            <a:ext cx="87154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Большинство детей, переживших семейное насилие, как правило, с одной стороны, настолько замыкаются в себе, что не ходят в гости и не видят других моделей семейных отношений. С другой стороны, они вынуждены неосознанно поддерживать иллюзию нормальности таких семейных отношений для сохранения своей психики. Однако для многих из них характерно привлечение к себе негативного отношения родителей. Это еще один способ привлечения внимания – негативное внимание родителей, которое они могут получить. Поэтому для них типична ложь, агрессия (в том числе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аутоагрессия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воровство, демонстративное нарушение правил, принятых в доме.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Самоагрессия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может также для ребенка быть способом «вернуть» себя к реальности – таким образом он «выводит» себя в реальность в тех ситуациях, когда что-то (место, звук, запах, прикосновение) «возвращает» его в ситуацию насилия.</a:t>
            </a:r>
          </a:p>
          <a:p>
            <a:pPr indent="457200"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upl_1554725703_35819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3476694"/>
            <a:ext cx="4110043" cy="2738065"/>
          </a:xfrm>
          <a:prstGeom prst="rect">
            <a:avLst/>
          </a:prstGeom>
        </p:spPr>
      </p:pic>
      <p:pic>
        <p:nvPicPr>
          <p:cNvPr id="7" name="Рисунок 6" descr="5eb2b0b807dc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3500438"/>
            <a:ext cx="4088828" cy="272018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17693"/>
            <a:ext cx="850112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Психологическое насилие –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это унижение, оскорбление, издевательства и высмеивание ребенка, являющиеся постоянными в данной семье. Психологическое насилие опасно тем, что это не однократное насилие, а сложившаяся модель поведения, т.е. способ взаимоотношений в семье. Ребенок, подвергшийся психологическому насилию (высмеиванию, унижению) в семье, не только сам был объектом такой модели поведения, но и свидетелем таких отношений в семье. Как правило, это насилие бывает направлено не только на ребенка, но и на партнера в браке.</a:t>
            </a:r>
          </a:p>
          <a:p>
            <a:pPr indent="457200"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Пренебрежение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(неудовлетворение физических или эмоциональных потребностей ребенка) также бывает причиной нарушения привязанности. Пренебрежение – это хроническая неспособность родителя или лица, осуществляющего уход, обеспечить основные потребности ребенка в пище, одежде, жилье, медицинском уходе, образовании, защите и присмотре (под уходом подразумевается удовлетворение не только физических, но и эмоциональных потребностей).</a:t>
            </a:r>
          </a:p>
          <a:p>
            <a:pPr indent="4572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Риск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возникновения нарушений привязанности возрастает в том случае,  если перечисленные факторы имеют место в течение первых двух лет жизни ребенка, а также, когда сочетаются несколько предпосылок одновременно.</a:t>
            </a:r>
          </a:p>
          <a:p>
            <a:pPr indent="4572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Приемным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родителям не стоит рассчитывать, что ребенок сразу, попав в семью, будет демонстрировать положительную эмоциональную привязанность. Это не значит, что привязанность нельзя сформировать. Большинство проблем, связанных с формированием привязанности у ребенка, взятого в семью – преодолимы, и преодоление их зависит в первую очередь от родителей.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357166"/>
            <a:ext cx="87154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ctr"/>
            <a:r>
              <a:rPr lang="ru-RU" b="1" dirty="0" smtClean="0"/>
              <a:t> Развивающее упражнение «Активное слушание»</a:t>
            </a:r>
            <a:endParaRPr lang="ru-RU" dirty="0" smtClean="0"/>
          </a:p>
          <a:p>
            <a:pPr indent="457200"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развить родительские компетенции, направленные на стимулирование инициативности, активности и самостоятельности ребенка.</a:t>
            </a:r>
          </a:p>
          <a:p>
            <a:pPr indent="457200"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Материалы: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бланки с таблицей по числу участников, ручки, планшеты.</a:t>
            </a:r>
          </a:p>
          <a:p>
            <a:pPr indent="457200"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Время: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7 минут.</a:t>
            </a:r>
          </a:p>
          <a:p>
            <a:pPr indent="457200" algn="just"/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000100" y="1928802"/>
          <a:ext cx="7286676" cy="4357718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729313"/>
                <a:gridCol w="2088759"/>
                <a:gridCol w="2468604"/>
              </a:tblGrid>
              <a:tr h="1894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00100" algn="l"/>
                          <a:tab pos="914400" algn="l"/>
                        </a:tabLst>
                      </a:pPr>
                      <a:r>
                        <a:rPr lang="ru-RU" sz="1000" dirty="0"/>
                        <a:t>Ситуация и слова ребенка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18" marR="576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00100" algn="l"/>
                          <a:tab pos="914400" algn="l"/>
                        </a:tabLst>
                      </a:pPr>
                      <a:r>
                        <a:rPr lang="ru-RU" sz="1000" dirty="0"/>
                        <a:t>Чувства ребенка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18" marR="576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00100" algn="l"/>
                          <a:tab pos="914400" algn="l"/>
                        </a:tabLst>
                      </a:pPr>
                      <a:r>
                        <a:rPr lang="ru-RU" sz="1000"/>
                        <a:t>Ваш ответ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18" marR="57618" marT="0" marB="0"/>
                </a:tc>
              </a:tr>
              <a:tr h="9473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00100" algn="l"/>
                          <a:tab pos="914400" algn="l"/>
                        </a:tabLst>
                      </a:pPr>
                      <a:r>
                        <a:rPr lang="ru-RU" sz="1000"/>
                        <a:t>1. (Образец): «Сегодня, когда я выходила из школы, мальчишка-хулиган выбил у меня портфель и из него все высыпалось».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18" marR="576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00100" algn="l"/>
                          <a:tab pos="914400" algn="l"/>
                        </a:tabLst>
                      </a:pPr>
                      <a:r>
                        <a:rPr lang="ru-RU" sz="1000" dirty="0"/>
                        <a:t>Огорчение, обида.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18" marR="576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00100" algn="l"/>
                          <a:tab pos="914400" algn="l"/>
                        </a:tabLst>
                      </a:pPr>
                      <a:r>
                        <a:rPr lang="ru-RU" sz="1000" dirty="0"/>
                        <a:t>Ты очень расстроилась, и было очень обидно.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18" marR="57618" marT="0" marB="0"/>
                </a:tc>
              </a:tr>
              <a:tr h="5683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00100" algn="l"/>
                          <a:tab pos="914400" algn="l"/>
                        </a:tabLst>
                      </a:pPr>
                      <a:r>
                        <a:rPr lang="ru-RU" sz="1000"/>
                        <a:t>2. (Сын в слезах прибегает с улицы): «Мама! У меня другие дети забрали игрушку!».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18" marR="576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00100" algn="l"/>
                          <a:tab pos="914400" algn="l"/>
                        </a:tabLs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618" marR="576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00100" algn="l"/>
                          <a:tab pos="914400" algn="l"/>
                        </a:tabLs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618" marR="57618" marT="0" marB="0"/>
                </a:tc>
              </a:tr>
              <a:tr h="7578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00100" algn="l"/>
                          <a:tab pos="914400" algn="l"/>
                        </a:tabLst>
                      </a:pPr>
                      <a:r>
                        <a:rPr lang="ru-RU" sz="1000" dirty="0"/>
                        <a:t>3. (Старший сын – маме): «Ты всегда ее защищаешь, говоришь «маленькая, маленькая», а меня никогда не жалеешь. 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18" marR="576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00100" algn="l"/>
                          <a:tab pos="914400" algn="l"/>
                        </a:tabLs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618" marR="576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00100" algn="l"/>
                          <a:tab pos="914400" algn="l"/>
                        </a:tabLs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618" marR="57618" marT="0" marB="0"/>
                </a:tc>
              </a:tr>
              <a:tr h="9473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00100" algn="l"/>
                          <a:tab pos="914400" algn="l"/>
                        </a:tabLst>
                      </a:pPr>
                      <a:r>
                        <a:rPr lang="ru-RU" sz="1000"/>
                        <a:t>4. (Дочка – маме): «Сегодня на уроке математики я ничего не поняла и сказала об этом учителю, а все ребята смеялись».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18" marR="576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00100" algn="l"/>
                          <a:tab pos="914400" algn="l"/>
                        </a:tabLs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618" marR="576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00100" algn="l"/>
                          <a:tab pos="914400" algn="l"/>
                        </a:tabLs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618" marR="57618" marT="0" marB="0"/>
                </a:tc>
              </a:tr>
              <a:tr h="5683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00100" algn="l"/>
                          <a:tab pos="914400" algn="l"/>
                        </a:tabLst>
                      </a:pPr>
                      <a:r>
                        <a:rPr lang="ru-RU" sz="1000"/>
                        <a:t>5. (Дочь с мрачным видом): «Не буду больше водиться с Машей!». 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18" marR="576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00100" algn="l"/>
                          <a:tab pos="914400" algn="l"/>
                        </a:tabLs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618" marR="576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00100" algn="l"/>
                          <a:tab pos="914400" algn="l"/>
                        </a:tabLs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618" marR="57618" marT="0" marB="0"/>
                </a:tc>
              </a:tr>
              <a:tr h="3789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00100" algn="l"/>
                          <a:tab pos="914400" algn="l"/>
                        </a:tabLst>
                      </a:pPr>
                      <a:r>
                        <a:rPr lang="ru-RU" sz="1000"/>
                        <a:t>6. (Сын – маме): «Я дал игру поиграть Вове, а он ее порвал».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18" marR="576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00100" algn="l"/>
                          <a:tab pos="914400" algn="l"/>
                        </a:tabLs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618" marR="576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00100" algn="l"/>
                          <a:tab pos="914400" algn="l"/>
                        </a:tabLs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618" marR="57618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0"/>
            <a:ext cx="87154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Развивающее упражнение «</a:t>
            </a:r>
            <a:r>
              <a:rPr lang="ru-RU" b="1" dirty="0" err="1" smtClean="0"/>
              <a:t>Я-сообщение</a:t>
            </a:r>
            <a:r>
              <a:rPr lang="ru-RU" b="1" dirty="0" smtClean="0"/>
              <a:t>»</a:t>
            </a:r>
            <a:endParaRPr lang="ru-RU" dirty="0" smtClean="0"/>
          </a:p>
          <a:p>
            <a:pPr marL="36000" indent="457200"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развить родительские компетенции, направленные на стимулирование инициативности, активности и самостоятельности ребенка.</a:t>
            </a:r>
          </a:p>
          <a:p>
            <a:pPr marL="36000" indent="457200"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Материалы: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бланки с таблицей по числу участников, ручки, планшеты.</a:t>
            </a:r>
          </a:p>
          <a:p>
            <a:pPr marL="36000" indent="457200"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Время: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 минут.</a:t>
            </a:r>
          </a:p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071538" y="1785926"/>
          <a:ext cx="6786610" cy="4786346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542007"/>
                <a:gridCol w="1945412"/>
                <a:gridCol w="2299191"/>
              </a:tblGrid>
              <a:tr h="1914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00100" algn="l"/>
                          <a:tab pos="914400" algn="l"/>
                        </a:tabLst>
                      </a:pPr>
                      <a:r>
                        <a:rPr lang="ru-RU" sz="900" dirty="0"/>
                        <a:t>Ситуация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00100" algn="l"/>
                          <a:tab pos="914400" algn="l"/>
                        </a:tabLst>
                      </a:pPr>
                      <a:r>
                        <a:rPr lang="ru-RU" sz="900" dirty="0"/>
                        <a:t>Ваше чувство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00100" algn="l"/>
                          <a:tab pos="914400" algn="l"/>
                        </a:tabLst>
                      </a:pPr>
                      <a:r>
                        <a:rPr lang="ru-RU" sz="900"/>
                        <a:t>«Я-сообщение»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/>
                </a:tc>
              </a:tr>
              <a:tr h="9572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00100" algn="l"/>
                          <a:tab pos="914400" algn="l"/>
                        </a:tabLst>
                      </a:pPr>
                      <a:r>
                        <a:rPr lang="ru-RU" sz="900" dirty="0"/>
                        <a:t>1. (Образец): Вы приходите домой усталая(</a:t>
                      </a:r>
                      <a:r>
                        <a:rPr lang="ru-RU" sz="900" dirty="0" err="1"/>
                        <a:t>ый</a:t>
                      </a:r>
                      <a:r>
                        <a:rPr lang="ru-RU" sz="900" dirty="0"/>
                        <a:t>). У вашего сына-подростка друзья, музыка и веселье. На столе – следы их чаепития.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00100" algn="l"/>
                          <a:tab pos="914400" algn="l"/>
                        </a:tabLst>
                      </a:pPr>
                      <a:r>
                        <a:rPr lang="ru-RU" sz="900"/>
                        <a:t>Раздражение,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00100" algn="l"/>
                          <a:tab pos="914400" algn="l"/>
                        </a:tabLst>
                      </a:pPr>
                      <a:r>
                        <a:rPr lang="ru-RU" sz="900"/>
                        <a:t>обида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spc="-20"/>
                        <a:t>Меня обижает и сердит, когда я прихожу усталая(ый) и застаю дома беспорядок.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/>
                </a:tc>
              </a:tr>
              <a:tr h="7658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00100" algn="l"/>
                          <a:tab pos="914400" algn="l"/>
                        </a:tabLst>
                      </a:pPr>
                      <a:r>
                        <a:rPr lang="ru-RU" sz="900"/>
                        <a:t>2. Ваш сын (младший школьник) и его друг бегают друг за другом по квартире и очень громко кричат.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00100" algn="l"/>
                          <a:tab pos="914400" algn="l"/>
                        </a:tabLst>
                      </a:pP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00100" algn="l"/>
                          <a:tab pos="914400" algn="l"/>
                        </a:tabLs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/>
                </a:tc>
              </a:tr>
              <a:tr h="3829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00100" algn="l"/>
                          <a:tab pos="914400" algn="l"/>
                        </a:tabLst>
                      </a:pPr>
                      <a:r>
                        <a:rPr lang="ru-RU" sz="900"/>
                        <a:t>3. Ваша взрослеющая дочка влюбилась в «шалопая».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00100" algn="l"/>
                          <a:tab pos="914400" algn="l"/>
                        </a:tabLs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00100" algn="l"/>
                          <a:tab pos="914400" algn="l"/>
                        </a:tabLs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/>
                </a:tc>
              </a:tr>
              <a:tr h="11487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00100" algn="l"/>
                          <a:tab pos="914400" algn="l"/>
                        </a:tabLst>
                      </a:pPr>
                      <a:r>
                        <a:rPr lang="ru-RU" sz="900"/>
                        <a:t>4. Пятнадцатилетний подросток собирается в горный поход с друзьями. Поход предстоит серьез-ный, со снежными перева-лами, переходами через горные реки.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00100" algn="l"/>
                          <a:tab pos="914400" algn="l"/>
                        </a:tabLs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00100" algn="l"/>
                          <a:tab pos="914400" algn="l"/>
                        </a:tabLs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/>
                </a:tc>
              </a:tr>
              <a:tr h="5743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00100" algn="l"/>
                          <a:tab pos="914400" algn="l"/>
                        </a:tabLst>
                      </a:pPr>
                      <a:r>
                        <a:rPr lang="ru-RU" sz="900"/>
                        <a:t>5. Ваша 16-летняя дочь приходит в 1.30 вместо 12.00, как договорились.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00100" algn="l"/>
                          <a:tab pos="914400" algn="l"/>
                        </a:tabLs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00100" algn="l"/>
                          <a:tab pos="914400" algn="l"/>
                        </a:tabLs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/>
                </a:tc>
              </a:tr>
              <a:tr h="7658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00100" algn="l"/>
                          <a:tab pos="914400" algn="l"/>
                        </a:tabLst>
                      </a:pPr>
                      <a:r>
                        <a:rPr lang="ru-RU" sz="900"/>
                        <a:t>6. Вы пришли с работы. Ваша дочка с подругой целый день просидели за компьютерными играми. 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00100" algn="l"/>
                          <a:tab pos="914400" algn="l"/>
                        </a:tabLs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00100" algn="l"/>
                          <a:tab pos="914400" algn="l"/>
                        </a:tabLst>
                      </a:pP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214290"/>
            <a:ext cx="642942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Пути преодоления нарушений привязанности.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Формирование доверия к миру.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42844" y="928670"/>
            <a:ext cx="878687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Для многих детей, взятых из детских учреждений, сложно установить доверительные отношения с взрослыми в приемной семье. И очень важно помочь ребенку в установлении таких отношений. Основные моменты поведения, которые помогают формированию положительных взаимоотношений между взрослым и ребенком:</a:t>
            </a:r>
          </a:p>
          <a:p>
            <a:pPr lvl="0" indent="457200" algn="just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всегда говорить с ребенком спокойно, с нежными интонациями;</a:t>
            </a:r>
          </a:p>
          <a:p>
            <a:pPr lvl="0" indent="457200" algn="just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всегда смотреть ребенку в глаза, а если он отворачивается, попробовать придержать так, чтобы взгляд был направлен на вас.</a:t>
            </a:r>
          </a:p>
          <a:p>
            <a:pPr lvl="0" indent="457200" algn="just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всегда удовлетворять нужды ребенка, а если это невозможно, спокойно объяснить, почему;</a:t>
            </a:r>
          </a:p>
          <a:p>
            <a:pPr lvl="0" indent="457200" algn="just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всегда подходить к ребенку, когда он плачет, выяснять причину.</a:t>
            </a:r>
          </a:p>
          <a:p>
            <a:endParaRPr lang="ru-RU" dirty="0"/>
          </a:p>
        </p:txBody>
      </p:sp>
      <p:pic>
        <p:nvPicPr>
          <p:cNvPr id="5" name="Рисунок 4" descr="808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3143248"/>
            <a:ext cx="5429288" cy="3617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214290"/>
            <a:ext cx="8858312" cy="6288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Привязанность развивается при помощи прикосновений, взгляда глаза в глаза, совместных движений, разговора, взаимодействия, совместных игр и еды.</a:t>
            </a:r>
            <a:endParaRPr lang="ru-RU" dirty="0" smtClean="0"/>
          </a:p>
          <a:p>
            <a:pPr indent="457200" algn="just"/>
            <a:r>
              <a:rPr lang="ru-RU" dirty="0" smtClean="0"/>
              <a:t>	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Ребенку необходимо время, чтобы понять, чего можно ожидать от взрослых и выработать способы позитивного взаимодействия с ним.</a:t>
            </a:r>
          </a:p>
          <a:p>
            <a:pPr indent="45720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Попадая в семью,  ребенок испытывает потребность в информации:</a:t>
            </a:r>
          </a:p>
          <a:p>
            <a:pPr lvl="0" indent="457200" algn="just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кто эти люди, с которыми я теперь буду жить;</a:t>
            </a:r>
          </a:p>
          <a:p>
            <a:pPr lvl="0" indent="457200" algn="just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что я могу ожидать от них;</a:t>
            </a:r>
          </a:p>
          <a:p>
            <a:pPr lvl="0" indent="457200" algn="just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смогу ли я встретиться с теми, с кем я жил раньше;</a:t>
            </a:r>
          </a:p>
          <a:p>
            <a:pPr lvl="0" indent="457200" algn="just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кто будет принимать решения о моем будущем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7200" algn="just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Ребенок может нуждаться в получении разрешения на выражение своих чувств. Очень часто дети, не имея опыта позитивного отношения с взрослыми, не умеют выражать свои чувства. Например, их опыт «говорит» им, что когда злишься – нужно ударить. Этот способ выражения злости не приветствуется в большинстве семьей, и детям запрещают вести себя так. Однако при этом не всегда предлагают другие способы выражения чувств. Что делать, если ребенок вызывает у вас своим поведением отрицательные переживания? Сообщите ему об этом.  Чувства, особенно если они отрицательные и сильные, ни в коем случае не стоит держать в себе: не следует молча накапливать обиду, подавлять гнев, сохранять спокойный вид при сильном волнении. Обмануть такими усилиями вы никого не сможете: ни себя, ни ребенка, который без труда «читает» по вашей позе, жестам и интонации, выражению лица или глаз, что что-то не так. Через некоторое время чувство, как правило, «прорывается» и выливается в резкие слова или действия.  Как же сказать 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своих чувствах к ребенку, чтобы это не было разрушительно ни для него, ни для вас?</a:t>
            </a:r>
          </a:p>
          <a:p>
            <a:pPr lvl="0" indent="457200" algn="just">
              <a:buFont typeface="Arial" pitchFamily="34" charset="0"/>
              <a:buChar char="•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85728"/>
            <a:ext cx="8715436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выражения своих чувств и для обучения ребенка способам их приемлемого выражения можно использовать различные способы, например, «Я – высказывания». Важнейшим умением в общении является непосредственность.  Предлагаемая техника позволяет сделать это корректно. Она включает описание чувств говорящего, описание конкретного поведения, которое вызвало эти чувства, и информацию о том, что,  по мнению говорящего, можно в этой ситуации предпринять.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Когда вы говорите о своих чувствах ребенку, говорите от первого лица. Сообщите о себе, о своем переживании, а не о нем, не о его поведении. Высказывания такого рода называются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«Я – сообщениями».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Схема Я – высказывания имеет следующий вид:</a:t>
            </a:r>
          </a:p>
          <a:p>
            <a:pPr lvl="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 чувствую…(эмоция), когда ты…(поведение), и я хочу…(описание действия).</a:t>
            </a:r>
          </a:p>
          <a:p>
            <a:pPr lvl="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 волнуюсь, когда ты приходишь домой поздно, и я хочу, чтобы ты предупреждал меня о том, что задержишься (В ситуации, когда подросток пришел домой позже, чем обещал вместо крика: «Где ты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шлялся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?»)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85728"/>
            <a:ext cx="864399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Эта формула помогает выразить свои чувства. Посредством Я – высказывания, вы сообщаете человеку, что вы чувствуете или думаете по поводу некоторой проблемы, и подчеркиваете тот факт, что вы говорите в первую очередь, о своих чувствах. Кроме того, вы сообщаете, что вы задеты и  хотите, чтобы тот, к кому вы обращаетесь, изменил свое поведение определенным образом.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Примеры таких высказываний:</a:t>
            </a:r>
          </a:p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85786" y="2786058"/>
          <a:ext cx="7929618" cy="3571901"/>
        </p:xfrm>
        <a:graphic>
          <a:graphicData uri="http://schemas.openxmlformats.org/drawingml/2006/table">
            <a:tbl>
              <a:tblPr/>
              <a:tblGrid>
                <a:gridCol w="3964395"/>
                <a:gridCol w="3965223"/>
              </a:tblGrid>
              <a:tr h="4969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«Ты – сообщение»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«Я – сообщение»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49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«Ну что у тебя за вид!» (ребенок пришел с прогулки)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«Я не люблю, когда дети ходят растрепанными, и мне стыдно от взглядов соседей».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49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«Перестань тут ползать, ты мне мешаешь» (ребенок играет, путается под ногами).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«Мне трудно собраться на работу, когда под ногами кто-то ползает, и я все время спотыкаюсь».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49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«Ты не смог бы потише» (подросток включил магнитофон «на полную катушку»).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«Меня очень утомляет громкая музыка».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357167"/>
            <a:ext cx="857256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«Я – сообщение имеет ряд преимуществ по сравнению с  «Ты – сообщением»:</a:t>
            </a:r>
          </a:p>
          <a:p>
            <a:pPr lvl="0" indent="45720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«Я – высказывание» позволяет вам выразить свои негативные чувства в необидной для ребенка форме. Некоторые родители стараются подавлять вспышки гнева или раздражения, чтобы избежать конфликтов. Однако это не приводит к желаемому результату. Как уже говорилось, полностью подавить свои эмоции нельзя, и ребенок всегда знает, сердиты мы или нет. И если сердиты, то он, в свою очередь, может обидеться, замкнуться или пойти на открытую ссору. Получается все наоборот: вместо мира – война.</a:t>
            </a:r>
          </a:p>
          <a:p>
            <a:pPr lvl="0" indent="45720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«Я – сообщение» дает возможность детям ближе узнать нас, родителей. Нередко мы закрываемся от детей броней «авторитета», который стараемся поддерживать, во что бы то ни стало. Мы носим маску «воспитателя» и боимся ее хотя бы на миг приподнять. Порой дети поражаются, узнав, что мама, родители могут вообще что-то чувствовать! Это производит на них неизгладимое впечатление. Главное же – делает взрослого ближе, человечнее.</a:t>
            </a:r>
          </a:p>
          <a:p>
            <a:pPr indent="457200"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3962734-illustration-of-happy-family-Parents-son-and-daughter-Stock-Vect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6" y="1857364"/>
            <a:ext cx="3571876" cy="47148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2844" y="357166"/>
            <a:ext cx="8715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Привязанность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это взаимный процесс образования эмоциональной связи между людьми, которая сохраняется неопределенное время, даже, если эти люди разделены, но они могут прожить и без него. Детям же испытывать чувство привязанности необходимо.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282" y="1502688"/>
            <a:ext cx="507209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Они не могут полноценно развиваться без чувства привязанности,  т.к. от этого зависит их чувство безопасности, их восприятие мира, их развитие. Здоровая привязанность способствует развитию у ребенка совести, логического мышления, способности контролировать эмоциональные вспышки, испытывать самоуважение, умения понимать собственные чувства и чувства других людей, а также помогает находить общий язык с другими людьми. Позитивная привязанность также помогает снизить риск задержки в развитии.</a:t>
            </a:r>
          </a:p>
          <a:p>
            <a:pPr indent="4572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Нарушение привязанности может оказать влияние не только на социальные контакты, но и вызвать задержку эмоционального, социального, физического и умственного развития ребенка. Чувство привязанности является важной частью жизни замещающей семьи.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ibujo famil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2857495"/>
            <a:ext cx="6786578" cy="3864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214282" y="0"/>
            <a:ext cx="878687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720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Когда мы открыты и искренни в выражении своих чувств, дети становятся искреннее в выражении своих. Дети начинают чувствовать: взрослые им доверяют, и им тоже можно доверять.</a:t>
            </a:r>
          </a:p>
          <a:p>
            <a:pPr lvl="0" indent="45720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Высказывая свое чувство без приказа или выговора, мы оставляем за детьми возможность самим принять решение. И тогда – удивительно! – они начинают учитывать наши желания и переживания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720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Ребенку важно знать, даже, если он не спрашивает об этом, что вполне может испытывать сильные чувства, связанные со своим прошлым: грусть, гнев, стыд и т.д.  Важно также показать ему, что делать с этими чувствами:</a:t>
            </a:r>
          </a:p>
          <a:p>
            <a:pPr lvl="0" indent="457200" algn="just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ты можешь рассказать маме о том, что тебя беспокоит;</a:t>
            </a:r>
          </a:p>
          <a:p>
            <a:pPr lvl="0" indent="457200" algn="just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ты можешь нарисовать это чувство, а затем сделать с ним, что захочешь – порвать рисунок, например;</a:t>
            </a:r>
          </a:p>
          <a:p>
            <a:pPr lvl="0" indent="457200" algn="just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если ты злишься, можно порвать лист бумаги (еще для этого можно нарисовать специальный «лист гнева» - изображение злости);</a:t>
            </a:r>
          </a:p>
          <a:p>
            <a:pPr lvl="0" indent="457200" algn="just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можно побить подушку или боксерскую грушу (очень хорошая игрушка для выражения негативных эмоций;</a:t>
            </a:r>
          </a:p>
          <a:p>
            <a:pPr lvl="0" indent="457200" algn="just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можно поплакать, если грустно и т.д.</a:t>
            </a:r>
          </a:p>
          <a:p>
            <a:pPr lvl="0" indent="457200"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endParaRPr lang="ru-RU" sz="12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8675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Обратная связь</a:t>
            </a:r>
            <a:r>
              <a:rPr lang="ru-RU" sz="5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824426"/>
          </a:xfrm>
        </p:spPr>
        <p:txBody>
          <a:bodyPr/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Пожалуйста, поделитесь своими мыслями, возникшими за время нашей сегодняшней встречи, что понравилось и что не понравилось на занятии.</a:t>
            </a:r>
          </a:p>
          <a:p>
            <a:endParaRPr lang="ru-RU" dirty="0"/>
          </a:p>
        </p:txBody>
      </p:sp>
      <p:pic>
        <p:nvPicPr>
          <p:cNvPr id="4" name="Рисунок 3" descr="iWGJO1NJ9-1536x11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2647461"/>
            <a:ext cx="5357850" cy="393815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Список использованной литературы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1285860"/>
            <a:ext cx="8501122" cy="4721431"/>
          </a:xfrm>
        </p:spPr>
        <p:txBody>
          <a:bodyPr>
            <a:normAutofit/>
          </a:bodyPr>
          <a:lstStyle/>
          <a:p>
            <a:pPr marL="0" indent="274320">
              <a:spcBef>
                <a:spcPts val="0"/>
              </a:spcBef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Сурженко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Л.А. Воспитание без крика и истерик. Простые решения сложных проблем. – СПб: Питер, 2010г.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Баркан А.И. Плохие привычки хороших детей. – М.: АСТ, 2009.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Психология. Разработки занятий./ Сост.М.М. Миронова.- Волгоград: ИТД «Корифей», 2006. 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85720" y="285728"/>
            <a:ext cx="8715436" cy="664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Проявления нарушения привязанности можно определить по ряду признаков.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Calibri" pitchFamily="34" charset="0"/>
              <a:cs typeface="Times New Roman" pitchFamily="18" charset="0"/>
            </a:endParaRPr>
          </a:p>
          <a:p>
            <a:pPr indent="457200" algn="just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Во-первых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устойчивое нежелание ребенка вступать в контакт с окружающими взрослыми. Ребенок не идет на контакт со взрослыми, чуждается, сторонится их; на попытки погладить - отталкивает руку; не смотрит в глаза, избегает взгляда глаза в глаза; не включается в предложенную игру, однако, ребенок, тем не менее, обращает внимание на взрослого, как бы «незаметно» поглядывая на него.</a:t>
            </a:r>
          </a:p>
          <a:p>
            <a:pPr indent="457200" algn="just"/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Во-вторых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преобладает апатичный ли сниженный фон настроения с боязливостью, настороженностью или плаксивостью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7200" algn="just"/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В-третьих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у детей в возрасте 3-5 лет может проявляться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аутоагрессия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(агрессия по отношению к себе – дети могут «биться головой о стену или пол, бортики кровати, царапать себя и т.п.). Важным элементом является обучение ребенка распознаванию,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проговариванию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адекватному  выражению своих  чувств.</a:t>
            </a:r>
          </a:p>
          <a:p>
            <a:pPr indent="4572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В-четвертых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«диффузная» общительность», которая проявляется в отсутствии дистанции с взрослыми, в желании всеми способами привлечь к себе внимание. Такое поведение часто называется «прилипчивым поведением», и наблюдается оно у большинства детей дошкольного и младшего школьного возраста – воспитанников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интернатных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учреждений. Они бросаются к любому взрослому, залезают на руки, обнимаются, называют мамой (или папой).</a:t>
            </a:r>
          </a:p>
          <a:p>
            <a:endParaRPr lang="ru-RU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71406" y="357166"/>
            <a:ext cx="892975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Кроме того, следствием нарушения привязанности у детей могут быть соматические (телесные) симптомы в виде снижения массы тела, слабости мышечного тонуса. Не секрет, что дети, воспитывающиеся в детских учреждениях, чаще всего отстают от своих сверстников из семей не только в развитии, но и в росте, и весе.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Очень часто дети, которые попадают в семью, через некоторое время, пройдя процесс адаптации, начинают неожиданно прибавлять в весе и росте, что является, скорее всего, не только следствием хорошего питания, но и улучшением психологической обстановки. Конечно, не только привязанность является причиной подобных нарушений, хотя и отрицать ее значимость в данном случае было бы неверно.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Указанные выше проявления нарушений привязанности носят обратимый характер и не сопровождаются значительными интеллектуальными нарушениями.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aae1daf630c63c1fdf4dc1866ccc880e_149728246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4394493"/>
            <a:ext cx="5429288" cy="2463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285728"/>
            <a:ext cx="4643470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Причины нарушения формирования привязанности</a:t>
            </a:r>
            <a:endParaRPr lang="ru-RU" dirty="0" smtClean="0"/>
          </a:p>
          <a:p>
            <a:endParaRPr lang="ru-RU" dirty="0" smtClean="0"/>
          </a:p>
          <a:p>
            <a:pPr indent="45720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Главной причиной является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депривация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раннем возрасте. Под понятием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депривация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(от латинского «лишение») понимается психическое состояние, возникающее в результате длительного ограничения возможностей человека в удовлетворении в достаточной мере его основных психических потребностей;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депривация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характеризуется выраженными отклонениями в эмоциональном и интеллектуальном развитии, нарушением социальных контактов.</a:t>
            </a:r>
          </a:p>
          <a:p>
            <a:pPr indent="45720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теории И.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Лангеймера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З.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Матейчик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выделяются следующие виды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депривации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indent="457200"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neizvesten_ja_narisuu_svoj_mi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642918"/>
            <a:ext cx="4169510" cy="571501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7154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Сенсорная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депривация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Возникает при недостаточности информации об окружающем мире, получаемой по разным каналам: зрение, слух, осязание (прикосновения), обоняние. Этот вид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депривации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свойственен детям, которые с самого рождения попадают в детские учреждения, где они фактически лишены необходимых для развития стимулов – звуков, ощущений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algn="just"/>
            <a:endParaRPr lang="ru-RU" dirty="0" smtClean="0"/>
          </a:p>
        </p:txBody>
      </p:sp>
      <p:pic>
        <p:nvPicPr>
          <p:cNvPr id="3" name="Рисунок 2" descr="child-on-benc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2428868"/>
            <a:ext cx="6758006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Untitled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69" y="3571876"/>
            <a:ext cx="5357850" cy="316707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2844" y="285728"/>
            <a:ext cx="8858312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Когнитивная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(познавательная)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депривация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Возникает при отсутствии удовлетворения условий для обучения и приобретения различных навыков – ситуация, которая не позволяет понимать, предвосхищать и регулировать происходящее вокруг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457200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Когнитивная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(интеллектуальная)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депривация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возникает вследствие того, что ребенок никак не может влиять на происходящее с ним, от него не зависит ничего – неважно, хочет  ли оно есть, спать и т.д. Воспитывающийся в семье ребенок может протестовать – отказываться (криком) есть, если он не голоден, отказываться раздеваться или одеваться. И в большинстве случаев родители учитывают реакцию ребенка, тогда как в детском учреждении, даже в самом лучшем, просто физически нет возможности кормить детей тогда, когда они голодны. Именно поэтому дети изначально привыкают к тому, что от них ничего не зависит, и это проявляется на бытовом уровне – очень часто они не могут ответить на вопрос, хотят ли они есть. Что в последующем приводит к тому,  что их самоопределение в более важных вопросах сильно затруднено.</a:t>
            </a:r>
          </a:p>
          <a:p>
            <a:endParaRPr lang="ru-RU" dirty="0" smtClean="0"/>
          </a:p>
          <a:p>
            <a:pPr lvl="0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85728"/>
            <a:ext cx="8643998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7200"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Эмоциональная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депривация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Возникает при недостаточности эмоциональных контактов со взрослыми, и прежде всего матерью, обеспечивающих формирование личности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457200" algn="just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Эмоциональная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депривация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возникает вследствие недостаточной эмоциональности взрослых, общающихся с ребенком. Он не получает опыта эмоционального отклика на свое поведение – радость при встрече, недовольство, если он делает что-то не так. Таким образом,  ребенок не получает возможности научиться регулировать поведение, он перестает доверять своим чувствам, ребенок начинает избегать контакта глаз. И именно этот вид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депривации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значительно затрудняет адаптацию ребенка, взятого в семью.</a:t>
            </a:r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trastorno-personalidad-esquizoide-nino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3500438"/>
            <a:ext cx="6518475" cy="287083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14290"/>
            <a:ext cx="8858312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Социальная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депривация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Вызывается ограничением возможности усвоения социальных ролей, знакомства с нормами и правилами общества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7200" algn="just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Социальная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депривация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возникает вследствие того, что дети не имеют возможности узнать, понять практический смысл и попробовать в игре различные социальные роли – отца, матери, бабушки, дедушки, воспитателя в детском саду, продавца в магазине, других взрослых. Дополнительную сложность вносит замкнутость системы детского учреждения. Дети изначально меньше знают об окружающем мире, чем живущие в семье.</a:t>
            </a:r>
          </a:p>
          <a:p>
            <a:pPr lvl="0"/>
            <a:endParaRPr lang="ru-RU" dirty="0" smtClean="0"/>
          </a:p>
        </p:txBody>
      </p:sp>
      <p:pic>
        <p:nvPicPr>
          <p:cNvPr id="3" name="Рисунок 2" descr="0c2f087b31b79cee0720a96b2c89463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2786058"/>
            <a:ext cx="4643470" cy="3808821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101</TotalTime>
  <Words>2479</Words>
  <PresentationFormat>Экран (4:3)</PresentationFormat>
  <Paragraphs>119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Справедливость</vt:lpstr>
      <vt:lpstr>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  Обратная связь </vt:lpstr>
      <vt:lpstr>Список использованной литературы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</dc:title>
  <dc:creator>PSY3</dc:creator>
  <cp:lastModifiedBy>PSY3</cp:lastModifiedBy>
  <cp:revision>4</cp:revision>
  <dcterms:created xsi:type="dcterms:W3CDTF">2021-01-28T05:39:42Z</dcterms:created>
  <dcterms:modified xsi:type="dcterms:W3CDTF">2021-02-08T13:30:36Z</dcterms:modified>
</cp:coreProperties>
</file>