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7" r:id="rId2"/>
    <p:sldId id="256" r:id="rId3"/>
    <p:sldId id="258" r:id="rId4"/>
    <p:sldId id="259" r:id="rId5"/>
    <p:sldId id="260" r:id="rId6"/>
    <p:sldId id="261" r:id="rId7"/>
    <p:sldId id="262" r:id="rId8"/>
    <p:sldId id="263" r:id="rId9"/>
    <p:sldId id="264" r:id="rId10"/>
    <p:sldId id="265" r:id="rId11"/>
    <p:sldId id="266" r:id="rId12"/>
    <p:sldId id="269"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D9C03F-856F-4B29-A7FA-2C3315D2F6ED}" type="datetimeFigureOut">
              <a:rPr lang="ru-RU" smtClean="0"/>
              <a:pPr/>
              <a:t>29.01.2021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39C8C6-D7C6-4ADF-81E5-3EBDF8A80E2A}"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39C8C6-D7C6-4ADF-81E5-3EBDF8A80E2A}" type="slidenum">
              <a:rPr lang="ru-RU" smtClean="0"/>
              <a:pPr/>
              <a:t>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29.01.2021</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29.01.2021</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85720" y="142852"/>
            <a:ext cx="8458200" cy="1343028"/>
          </a:xfrm>
        </p:spPr>
        <p:txBody>
          <a:bodyPr>
            <a:normAutofit fontScale="77500" lnSpcReduction="20000"/>
          </a:bodyPr>
          <a:lstStyle/>
          <a:p>
            <a:pPr algn="ctr"/>
            <a:r>
              <a:rPr lang="ru-RU" dirty="0" smtClean="0">
                <a:solidFill>
                  <a:schemeClr val="bg2">
                    <a:lumMod val="25000"/>
                  </a:schemeClr>
                </a:solidFill>
                <a:latin typeface="Times New Roman" pitchFamily="18" charset="0"/>
                <a:cs typeface="Times New Roman" pitchFamily="18" charset="0"/>
              </a:rPr>
              <a:t>ГОСУДАРСТВЕННОЕ КАЗЕННОЕ УЧРЕЖДЕНИЕ СОЦИАЛЬНОГО ОБСЛУЖИВАНИЯ  РОСТОВСКОЙ ОБЛАСТИ ЦЕНТР ПОМОЩИ ДЕТЯМ, ОСТАВШИМСЯ БЕЗ ПОПЕЧЕНИЯ РОДИТЕЛЕЙ,</a:t>
            </a:r>
            <a:br>
              <a:rPr lang="ru-RU" dirty="0" smtClean="0">
                <a:solidFill>
                  <a:schemeClr val="bg2">
                    <a:lumMod val="25000"/>
                  </a:schemeClr>
                </a:solidFill>
                <a:latin typeface="Times New Roman" pitchFamily="18" charset="0"/>
                <a:cs typeface="Times New Roman" pitchFamily="18" charset="0"/>
              </a:rPr>
            </a:br>
            <a:r>
              <a:rPr lang="ru-RU" dirty="0" smtClean="0">
                <a:solidFill>
                  <a:schemeClr val="bg2">
                    <a:lumMod val="25000"/>
                  </a:schemeClr>
                </a:solidFill>
                <a:latin typeface="Times New Roman" pitchFamily="18" charset="0"/>
                <a:cs typeface="Times New Roman" pitchFamily="18" charset="0"/>
              </a:rPr>
              <a:t> «</a:t>
            </a:r>
            <a:r>
              <a:rPr lang="ru-RU" dirty="0" err="1" smtClean="0">
                <a:solidFill>
                  <a:schemeClr val="bg2">
                    <a:lumMod val="25000"/>
                  </a:schemeClr>
                </a:solidFill>
                <a:latin typeface="Times New Roman" pitchFamily="18" charset="0"/>
                <a:cs typeface="Times New Roman" pitchFamily="18" charset="0"/>
              </a:rPr>
              <a:t>Ёлкинский</a:t>
            </a:r>
            <a:r>
              <a:rPr lang="ru-RU" dirty="0" smtClean="0">
                <a:solidFill>
                  <a:schemeClr val="bg2">
                    <a:lumMod val="25000"/>
                  </a:schemeClr>
                </a:solidFill>
                <a:latin typeface="Times New Roman" pitchFamily="18" charset="0"/>
                <a:cs typeface="Times New Roman" pitchFamily="18" charset="0"/>
              </a:rPr>
              <a:t> центр помощи детям»</a:t>
            </a:r>
            <a:endParaRPr lang="ru-RU" dirty="0"/>
          </a:p>
        </p:txBody>
      </p:sp>
      <p:sp>
        <p:nvSpPr>
          <p:cNvPr id="2" name="Заголовок 1"/>
          <p:cNvSpPr>
            <a:spLocks noGrp="1"/>
          </p:cNvSpPr>
          <p:nvPr>
            <p:ph type="ctrTitle"/>
          </p:nvPr>
        </p:nvSpPr>
        <p:spPr/>
        <p:txBody>
          <a:bodyPr>
            <a:normAutofit/>
          </a:bodyPr>
          <a:lstStyle/>
          <a:p>
            <a:pPr lvl="0" algn="r">
              <a:spcBef>
                <a:spcPct val="20000"/>
              </a:spcBef>
              <a:defRPr/>
            </a:pPr>
            <a:r>
              <a:rPr lang="ru-RU" sz="1400" spc="250" dirty="0" smtClean="0">
                <a:solidFill>
                  <a:schemeClr val="tx1"/>
                </a:solidFill>
                <a:effectLst/>
                <a:latin typeface="Times New Roman" pitchFamily="18" charset="0"/>
                <a:cs typeface="Times New Roman" pitchFamily="18" charset="0"/>
              </a:rPr>
              <a:t/>
            </a:r>
            <a:br>
              <a:rPr lang="ru-RU" sz="1400" spc="250" dirty="0" smtClean="0">
                <a:solidFill>
                  <a:schemeClr val="tx1"/>
                </a:solidFill>
                <a:effectLst/>
                <a:latin typeface="Times New Roman" pitchFamily="18" charset="0"/>
                <a:cs typeface="Times New Roman" pitchFamily="18" charset="0"/>
              </a:rPr>
            </a:br>
            <a:r>
              <a:rPr lang="ru-RU" sz="1400" spc="250" dirty="0" smtClean="0">
                <a:solidFill>
                  <a:schemeClr val="tx1"/>
                </a:solidFill>
                <a:effectLst/>
                <a:latin typeface="Times New Roman" pitchFamily="18" charset="0"/>
                <a:cs typeface="Times New Roman" pitchFamily="18" charset="0"/>
              </a:rPr>
              <a:t/>
            </a:r>
            <a:br>
              <a:rPr lang="ru-RU" sz="1400" spc="250" dirty="0" smtClean="0">
                <a:solidFill>
                  <a:schemeClr val="tx1"/>
                </a:solidFill>
                <a:effectLst/>
                <a:latin typeface="Times New Roman" pitchFamily="18" charset="0"/>
                <a:cs typeface="Times New Roman" pitchFamily="18" charset="0"/>
              </a:rPr>
            </a:br>
            <a:r>
              <a:rPr lang="ru-RU" sz="1400" spc="250" dirty="0" smtClean="0">
                <a:solidFill>
                  <a:schemeClr val="tx1"/>
                </a:solidFill>
                <a:effectLst/>
                <a:latin typeface="Times New Roman" pitchFamily="18" charset="0"/>
                <a:cs typeface="Times New Roman" pitchFamily="18" charset="0"/>
              </a:rPr>
              <a:t/>
            </a:r>
            <a:br>
              <a:rPr lang="ru-RU" sz="1400" spc="250" dirty="0" smtClean="0">
                <a:solidFill>
                  <a:schemeClr val="tx1"/>
                </a:solidFill>
                <a:effectLst/>
                <a:latin typeface="Times New Roman" pitchFamily="18" charset="0"/>
                <a:cs typeface="Times New Roman" pitchFamily="18" charset="0"/>
              </a:rPr>
            </a:br>
            <a:endParaRPr lang="ru-RU" dirty="0"/>
          </a:p>
        </p:txBody>
      </p:sp>
      <p:sp>
        <p:nvSpPr>
          <p:cNvPr id="4" name="TextBox 3"/>
          <p:cNvSpPr txBox="1"/>
          <p:nvPr/>
        </p:nvSpPr>
        <p:spPr>
          <a:xfrm>
            <a:off x="3571868" y="6000768"/>
            <a:ext cx="2286016" cy="523220"/>
          </a:xfrm>
          <a:prstGeom prst="rect">
            <a:avLst/>
          </a:prstGeom>
          <a:noFill/>
        </p:spPr>
        <p:txBody>
          <a:bodyPr wrap="square" rtlCol="0">
            <a:spAutoFit/>
          </a:bodyPr>
          <a:lstStyle/>
          <a:p>
            <a:r>
              <a:rPr lang="ru-RU" sz="1400" spc="250" dirty="0" smtClean="0">
                <a:latin typeface="Times New Roman" pitchFamily="18" charset="0"/>
                <a:cs typeface="Times New Roman" pitchFamily="18" charset="0"/>
              </a:rPr>
              <a:t>х. </a:t>
            </a:r>
            <a:r>
              <a:rPr lang="ru-RU" sz="1400" spc="250" dirty="0" err="1" smtClean="0">
                <a:latin typeface="Times New Roman" pitchFamily="18" charset="0"/>
                <a:cs typeface="Times New Roman" pitchFamily="18" charset="0"/>
              </a:rPr>
              <a:t>Ёлкин</a:t>
            </a:r>
            <a:r>
              <a:rPr lang="ru-RU" sz="1400" spc="250" dirty="0" smtClean="0">
                <a:latin typeface="Times New Roman" pitchFamily="18" charset="0"/>
                <a:cs typeface="Times New Roman" pitchFamily="18" charset="0"/>
              </a:rPr>
              <a:t> 2021</a:t>
            </a:r>
            <a:br>
              <a:rPr lang="ru-RU" sz="1400" spc="250" dirty="0" smtClean="0">
                <a:latin typeface="Times New Roman" pitchFamily="18" charset="0"/>
                <a:cs typeface="Times New Roman" pitchFamily="18" charset="0"/>
              </a:rPr>
            </a:br>
            <a:endParaRPr lang="ru-RU" sz="1400" dirty="0"/>
          </a:p>
        </p:txBody>
      </p:sp>
      <p:sp>
        <p:nvSpPr>
          <p:cNvPr id="5" name="TextBox 4"/>
          <p:cNvSpPr txBox="1"/>
          <p:nvPr/>
        </p:nvSpPr>
        <p:spPr>
          <a:xfrm>
            <a:off x="214250" y="1500174"/>
            <a:ext cx="8929750" cy="1077218"/>
          </a:xfrm>
          <a:prstGeom prst="rect">
            <a:avLst/>
          </a:prstGeom>
          <a:noFill/>
        </p:spPr>
        <p:txBody>
          <a:bodyPr wrap="square" rtlCol="0">
            <a:spAutoFit/>
          </a:bodyPr>
          <a:lstStyle/>
          <a:p>
            <a:pPr algn="ctr"/>
            <a:r>
              <a:rPr lang="ru-RU" sz="3200" b="1" u="sng" dirty="0" smtClean="0"/>
              <a:t>«Формирование самостоятельного </a:t>
            </a:r>
            <a:r>
              <a:rPr lang="ru-RU" sz="3200" b="1" u="sng" dirty="0" smtClean="0">
                <a:latin typeface="Times New Roman" pitchFamily="18" charset="0"/>
                <a:cs typeface="Times New Roman" pitchFamily="18" charset="0"/>
              </a:rPr>
              <a:t>поведения</a:t>
            </a:r>
            <a:r>
              <a:rPr lang="ru-RU" sz="3200" b="1" u="sng" dirty="0" smtClean="0"/>
              <a:t>  у детей»</a:t>
            </a:r>
            <a:endParaRPr lang="ru-RU" sz="3200" dirty="0"/>
          </a:p>
        </p:txBody>
      </p:sp>
      <p:sp>
        <p:nvSpPr>
          <p:cNvPr id="6" name="TextBox 5"/>
          <p:cNvSpPr txBox="1"/>
          <p:nvPr/>
        </p:nvSpPr>
        <p:spPr>
          <a:xfrm>
            <a:off x="6072198" y="4214818"/>
            <a:ext cx="2714644" cy="1200329"/>
          </a:xfrm>
          <a:prstGeom prst="rect">
            <a:avLst/>
          </a:prstGeom>
          <a:noFill/>
        </p:spPr>
        <p:txBody>
          <a:bodyPr wrap="square" rtlCol="0">
            <a:spAutoFit/>
          </a:bodyPr>
          <a:lstStyle/>
          <a:p>
            <a:r>
              <a:rPr lang="ru-RU" spc="250" dirty="0" smtClean="0">
                <a:latin typeface="Times New Roman" pitchFamily="18" charset="0"/>
                <a:cs typeface="Times New Roman" pitchFamily="18" charset="0"/>
              </a:rPr>
              <a:t>Педагог –психолог  </a:t>
            </a:r>
            <a:br>
              <a:rPr lang="ru-RU" spc="250" dirty="0" smtClean="0">
                <a:latin typeface="Times New Roman" pitchFamily="18" charset="0"/>
                <a:cs typeface="Times New Roman" pitchFamily="18" charset="0"/>
              </a:rPr>
            </a:br>
            <a:r>
              <a:rPr lang="ru-RU" spc="250" dirty="0" smtClean="0">
                <a:latin typeface="Times New Roman" pitchFamily="18" charset="0"/>
                <a:cs typeface="Times New Roman" pitchFamily="18" charset="0"/>
              </a:rPr>
              <a:t>Наумова Д.Н.</a:t>
            </a:r>
            <a:br>
              <a:rPr lang="ru-RU" spc="250" dirty="0" smtClean="0">
                <a:latin typeface="Times New Roman" pitchFamily="18" charset="0"/>
                <a:cs typeface="Times New Roman" pitchFamily="18" charset="0"/>
              </a:rPr>
            </a:br>
            <a:r>
              <a:rPr lang="ru-RU" spc="250" dirty="0" smtClean="0">
                <a:latin typeface="Times New Roman" pitchFamily="18" charset="0"/>
                <a:cs typeface="Times New Roman" pitchFamily="18" charset="0"/>
              </a:rPr>
              <a:t/>
            </a:r>
            <a:br>
              <a:rPr lang="ru-RU" spc="250" dirty="0" smtClean="0">
                <a:latin typeface="Times New Roman" pitchFamily="18" charset="0"/>
                <a:cs typeface="Times New Roman" pitchFamily="18" charset="0"/>
              </a:rPr>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142853"/>
            <a:ext cx="8786874" cy="6217087"/>
          </a:xfrm>
          <a:prstGeom prst="rect">
            <a:avLst/>
          </a:prstGeom>
          <a:noFill/>
        </p:spPr>
        <p:txBody>
          <a:bodyPr wrap="square" rtlCol="0">
            <a:spAutoFit/>
          </a:bodyPr>
          <a:lstStyle/>
          <a:p>
            <a:pPr algn="ctr"/>
            <a:r>
              <a:rPr lang="ru-RU" sz="3200" b="1" dirty="0" smtClean="0">
                <a:latin typeface="Times New Roman" pitchFamily="18" charset="0"/>
                <a:cs typeface="Times New Roman" pitchFamily="18" charset="0"/>
              </a:rPr>
              <a:t>Как не нужно воспитывать самостоятельность у ребёнка</a:t>
            </a:r>
            <a:endParaRPr lang="ru-RU" sz="3200" dirty="0" smtClean="0">
              <a:latin typeface="Times New Roman" pitchFamily="18" charset="0"/>
              <a:cs typeface="Times New Roman" pitchFamily="18" charset="0"/>
            </a:endParaRPr>
          </a:p>
          <a:p>
            <a:pPr indent="457200" algn="just"/>
            <a:r>
              <a:rPr lang="ru-RU" dirty="0" smtClean="0">
                <a:latin typeface="Times New Roman" pitchFamily="18" charset="0"/>
                <a:cs typeface="Times New Roman" pitchFamily="18" charset="0"/>
              </a:rPr>
              <a:t>Научить ребенка быть самостоятельным на самом деле не так трудно, как кажется. Часто мамы и папы, желая помочь своему крохе, мешают адекватному развитию его личности. Конечно, когда малышу год-два, он ещё не в состоянии сам себя полностью обслужить, и родители ещё многие годы будут опекать и поддерживать своего ребёнка. Но это не означает, что родители должны принимать всегда за него решение и выполнять какую-либо работу.</a:t>
            </a:r>
          </a:p>
          <a:p>
            <a:pPr algn="ctr"/>
            <a:r>
              <a:rPr lang="ru-RU" sz="3200" b="1" i="1" dirty="0" smtClean="0">
                <a:latin typeface="Times New Roman" pitchFamily="18" charset="0"/>
                <a:cs typeface="Times New Roman" pitchFamily="18" charset="0"/>
              </a:rPr>
              <a:t>Типичные ошибки родителей в воспитании самостоятельного ребёнка</a:t>
            </a:r>
            <a:endParaRPr lang="ru-RU" sz="3200" dirty="0" smtClean="0">
              <a:latin typeface="Times New Roman" pitchFamily="18" charset="0"/>
              <a:cs typeface="Times New Roman" pitchFamily="18" charset="0"/>
            </a:endParaRPr>
          </a:p>
          <a:p>
            <a:pPr lvl="0" indent="457200" algn="just"/>
            <a:r>
              <a:rPr lang="ru-RU" b="1" dirty="0" smtClean="0">
                <a:latin typeface="Times New Roman" pitchFamily="18" charset="0"/>
                <a:cs typeface="Times New Roman" pitchFamily="18" charset="0"/>
              </a:rPr>
              <a:t>Повелительный тон</a:t>
            </a:r>
            <a:r>
              <a:rPr lang="ru-RU" dirty="0" smtClean="0">
                <a:latin typeface="Times New Roman" pitchFamily="18" charset="0"/>
                <a:cs typeface="Times New Roman" pitchFamily="18" charset="0"/>
              </a:rPr>
              <a:t>. В этом случае в комнате у малыша будет всегда чисто, но не из-за того, что он сам этого хочет, а потому что он просто боится пойти против воли родителей. В данном случае взрослые не дают права выбора, не учитывают мнение крохи.</a:t>
            </a:r>
          </a:p>
          <a:p>
            <a:pPr lvl="0" indent="457200" algn="just"/>
            <a:r>
              <a:rPr lang="ru-RU" b="1" dirty="0" smtClean="0">
                <a:latin typeface="Times New Roman" pitchFamily="18" charset="0"/>
                <a:cs typeface="Times New Roman" pitchFamily="18" charset="0"/>
              </a:rPr>
              <a:t>Подмена понятий.</a:t>
            </a:r>
            <a:r>
              <a:rPr lang="ru-RU" dirty="0" smtClean="0">
                <a:latin typeface="Times New Roman" pitchFamily="18" charset="0"/>
                <a:cs typeface="Times New Roman" pitchFamily="18" charset="0"/>
              </a:rPr>
              <a:t> Здесь родители всячески выгораживают ребёнка: «не хочешь убирать за собой игрушки? Ничего страшного, ты наверное просто немного устал». Подмена понятий мешает формироваться чувству осознанности. А без этого невозможно воспитать самостоятельность.</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57166"/>
            <a:ext cx="8501122" cy="5693866"/>
          </a:xfrm>
          <a:prstGeom prst="rect">
            <a:avLst/>
          </a:prstGeom>
        </p:spPr>
        <p:txBody>
          <a:bodyPr wrap="square">
            <a:spAutoFit/>
          </a:bodyPr>
          <a:lstStyle/>
          <a:p>
            <a:pPr lvl="0" indent="457200" algn="just"/>
            <a:r>
              <a:rPr lang="ru-RU" sz="2800" b="1" dirty="0" smtClean="0">
                <a:latin typeface="Times New Roman" pitchFamily="18" charset="0"/>
                <a:cs typeface="Times New Roman" pitchFamily="18" charset="0"/>
              </a:rPr>
              <a:t>Помощь из сочувствия.</a:t>
            </a:r>
            <a:r>
              <a:rPr lang="ru-RU" sz="2800" dirty="0" smtClean="0">
                <a:latin typeface="Times New Roman" pitchFamily="18" charset="0"/>
                <a:cs typeface="Times New Roman" pitchFamily="18" charset="0"/>
              </a:rPr>
              <a:t> Ребёнок до последнего не берётся за уроки? Мамы или папы хотят помочь своему чаду, потому что он ещё такой маленький и ему хочется поиграть. В этом случае ребёнок не научится нести ответственность.</a:t>
            </a:r>
          </a:p>
          <a:p>
            <a:pPr lvl="0" indent="457200" algn="just"/>
            <a:r>
              <a:rPr lang="ru-RU" sz="2800" b="1" dirty="0" smtClean="0">
                <a:latin typeface="Times New Roman" pitchFamily="18" charset="0"/>
                <a:cs typeface="Times New Roman" pitchFamily="18" charset="0"/>
              </a:rPr>
              <a:t>Насмешки.</a:t>
            </a:r>
            <a:r>
              <a:rPr lang="ru-RU" sz="2800" dirty="0" smtClean="0">
                <a:latin typeface="Times New Roman" pitchFamily="18" charset="0"/>
                <a:cs typeface="Times New Roman" pitchFamily="18" charset="0"/>
              </a:rPr>
              <a:t> В основном, ребёнок раннего возраста ещё не способен выполнять какие-либо просьбы взрослых также хорошо, как сами родители. Он ещё не набрался достаточного опыта или ловкости. Ни в коем случае нельзя насмехаться или шутить, даже по-доброму, над результатами его деятельности. В противном случае, малыш может потерять веру в себя и не захочет больше проявлять инициативу.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356"/>
            <a:ext cx="8229600" cy="867524"/>
          </a:xfrm>
        </p:spPr>
        <p:txBody>
          <a:bodyPr>
            <a:normAutofit fontScale="90000"/>
          </a:bodyPr>
          <a:lstStyle/>
          <a:p>
            <a:pPr algn="ctr"/>
            <a:r>
              <a:rPr lang="ru-RU" sz="5400" b="1" dirty="0" smtClean="0">
                <a:latin typeface="Times New Roman" pitchFamily="18" charset="0"/>
                <a:cs typeface="Times New Roman" pitchFamily="18" charset="0"/>
              </a:rPr>
              <a:t/>
            </a:r>
            <a:br>
              <a:rPr lang="ru-RU" sz="5400" b="1" dirty="0" smtClean="0">
                <a:latin typeface="Times New Roman" pitchFamily="18" charset="0"/>
                <a:cs typeface="Times New Roman" pitchFamily="18" charset="0"/>
              </a:rPr>
            </a:br>
            <a:r>
              <a:rPr lang="ru-RU" sz="5400" b="1" dirty="0" smtClean="0">
                <a:latin typeface="Times New Roman" pitchFamily="18" charset="0"/>
                <a:cs typeface="Times New Roman" pitchFamily="18" charset="0"/>
              </a:rPr>
              <a:t/>
            </a:r>
            <a:br>
              <a:rPr lang="ru-RU" sz="5400" b="1" dirty="0" smtClean="0">
                <a:latin typeface="Times New Roman" pitchFamily="18" charset="0"/>
                <a:cs typeface="Times New Roman" pitchFamily="18" charset="0"/>
              </a:rPr>
            </a:br>
            <a:r>
              <a:rPr lang="ru-RU" sz="5400" b="1" dirty="0" smtClean="0">
                <a:solidFill>
                  <a:schemeClr val="accent1">
                    <a:lumMod val="75000"/>
                  </a:schemeClr>
                </a:solidFill>
                <a:latin typeface="Times New Roman" pitchFamily="18" charset="0"/>
                <a:cs typeface="Times New Roman" pitchFamily="18" charset="0"/>
              </a:rPr>
              <a:t>Обратная связь</a:t>
            </a:r>
            <a:r>
              <a:rPr lang="ru-RU" sz="5400" dirty="0" smtClean="0">
                <a:solidFill>
                  <a:srgbClr val="0070C0"/>
                </a:solidFill>
                <a:latin typeface="Times New Roman" pitchFamily="18" charset="0"/>
                <a:cs typeface="Times New Roman" pitchFamily="18" charset="0"/>
              </a:rPr>
              <a:t/>
            </a:r>
            <a:br>
              <a:rPr lang="ru-RU" sz="5400" dirty="0" smtClean="0">
                <a:solidFill>
                  <a:srgbClr val="0070C0"/>
                </a:solidFill>
                <a:latin typeface="Times New Roman" pitchFamily="18" charset="0"/>
                <a:cs typeface="Times New Roman" pitchFamily="18" charset="0"/>
              </a:rPr>
            </a:br>
            <a:endParaRPr lang="ru-RU" dirty="0">
              <a:solidFill>
                <a:srgbClr val="0070C0"/>
              </a:solidFill>
            </a:endParaRPr>
          </a:p>
        </p:txBody>
      </p:sp>
      <p:sp>
        <p:nvSpPr>
          <p:cNvPr id="3" name="Содержимое 2"/>
          <p:cNvSpPr>
            <a:spLocks noGrp="1"/>
          </p:cNvSpPr>
          <p:nvPr>
            <p:ph idx="1"/>
          </p:nvPr>
        </p:nvSpPr>
        <p:spPr>
          <a:xfrm>
            <a:off x="457200" y="1500174"/>
            <a:ext cx="8229600" cy="4824426"/>
          </a:xfrm>
        </p:spPr>
        <p:txBody>
          <a:bodyPr/>
          <a:lstStyle/>
          <a:p>
            <a:pPr marL="0" indent="450000" algn="just">
              <a:spcBef>
                <a:spcPts val="0"/>
              </a:spcBef>
              <a:buNone/>
            </a:pPr>
            <a:r>
              <a:rPr lang="ru-RU" sz="2400" dirty="0" smtClean="0">
                <a:latin typeface="Times New Roman" pitchFamily="18" charset="0"/>
                <a:cs typeface="Times New Roman" pitchFamily="18" charset="0"/>
              </a:rPr>
              <a:t>Пожалуйста, поделитесь своими мыслями, возникшими за время нашей сегодняшней встречи, что понравилось и что не понравилось на занятии.</a:t>
            </a:r>
          </a:p>
          <a:p>
            <a:endParaRPr lang="ru-RU" dirty="0"/>
          </a:p>
        </p:txBody>
      </p:sp>
      <p:pic>
        <p:nvPicPr>
          <p:cNvPr id="4" name="Рисунок 3" descr="iWGJO1NJ9-1536x1129.jpg"/>
          <p:cNvPicPr>
            <a:picLocks noChangeAspect="1"/>
          </p:cNvPicPr>
          <p:nvPr/>
        </p:nvPicPr>
        <p:blipFill>
          <a:blip r:embed="rId2"/>
          <a:stretch>
            <a:fillRect/>
          </a:stretch>
        </p:blipFill>
        <p:spPr>
          <a:xfrm>
            <a:off x="2071670" y="2647461"/>
            <a:ext cx="5357850" cy="39381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sz="3600" dirty="0" smtClean="0">
                <a:solidFill>
                  <a:schemeClr val="accent1">
                    <a:lumMod val="75000"/>
                  </a:schemeClr>
                </a:solidFill>
                <a:latin typeface="Times New Roman" pitchFamily="18" charset="0"/>
                <a:cs typeface="Times New Roman" pitchFamily="18" charset="0"/>
              </a:rPr>
              <a:t>Список использованной литературы</a:t>
            </a:r>
            <a:r>
              <a:rPr lang="ru-RU" dirty="0" smtClean="0">
                <a:solidFill>
                  <a:schemeClr val="accent1">
                    <a:lumMod val="75000"/>
                  </a:schemeClr>
                </a:solidFill>
              </a:rPr>
              <a:t/>
            </a:r>
            <a:br>
              <a:rPr lang="ru-RU" dirty="0" smtClean="0">
                <a:solidFill>
                  <a:schemeClr val="accent1">
                    <a:lumMod val="75000"/>
                  </a:schemeClr>
                </a:solidFill>
              </a:rPr>
            </a:br>
            <a:endParaRPr lang="ru-RU" dirty="0">
              <a:solidFill>
                <a:schemeClr val="accent1">
                  <a:lumMod val="75000"/>
                </a:schemeClr>
              </a:solidFill>
            </a:endParaRPr>
          </a:p>
        </p:txBody>
      </p:sp>
      <p:sp>
        <p:nvSpPr>
          <p:cNvPr id="2" name="Содержимое 1"/>
          <p:cNvSpPr>
            <a:spLocks noGrp="1"/>
          </p:cNvSpPr>
          <p:nvPr>
            <p:ph idx="1"/>
          </p:nvPr>
        </p:nvSpPr>
        <p:spPr>
          <a:xfrm>
            <a:off x="500034" y="1285860"/>
            <a:ext cx="8501122" cy="4721431"/>
          </a:xfrm>
        </p:spPr>
        <p:txBody>
          <a:bodyPr>
            <a:normAutofit/>
          </a:bodyPr>
          <a:lstStyle/>
          <a:p>
            <a:pPr marL="0" indent="274320">
              <a:spcBef>
                <a:spcPts val="0"/>
              </a:spcBef>
            </a:pPr>
            <a:r>
              <a:rPr lang="ru-RU" dirty="0" err="1" smtClean="0">
                <a:latin typeface="Times New Roman" pitchFamily="18" charset="0"/>
                <a:cs typeface="Times New Roman" pitchFamily="18" charset="0"/>
              </a:rPr>
              <a:t>Сурженко</a:t>
            </a:r>
            <a:r>
              <a:rPr lang="ru-RU" dirty="0" smtClean="0">
                <a:latin typeface="Times New Roman" pitchFamily="18" charset="0"/>
                <a:cs typeface="Times New Roman" pitchFamily="18" charset="0"/>
              </a:rPr>
              <a:t> Л.А. Воспитание без крика и истерик. Простые решения сложных проблем. – СПб: Питер, 2010г.</a:t>
            </a:r>
          </a:p>
          <a:p>
            <a:pPr lvl="0"/>
            <a:r>
              <a:rPr lang="ru-RU" sz="2800" dirty="0" smtClean="0">
                <a:latin typeface="Times New Roman" pitchFamily="18" charset="0"/>
                <a:cs typeface="Times New Roman" pitchFamily="18" charset="0"/>
              </a:rPr>
              <a:t>Баркан А.И. Плохие привычки хороших детей. – М.: АСТ, 2009.</a:t>
            </a:r>
          </a:p>
          <a:p>
            <a:pPr lvl="0"/>
            <a:r>
              <a:rPr lang="ru-RU" sz="2800" dirty="0" smtClean="0">
                <a:latin typeface="Times New Roman" pitchFamily="18" charset="0"/>
                <a:cs typeface="Times New Roman" pitchFamily="18" charset="0"/>
              </a:rPr>
              <a:t>Психология. Разработки занятий./ Сост.М.М. Миронова.- Волгоград: ИТД «Корифей», 2006. </a:t>
            </a:r>
          </a:p>
          <a:p>
            <a:pPr>
              <a:buNone/>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4282" y="214290"/>
            <a:ext cx="8858312" cy="3754874"/>
          </a:xfrm>
          <a:prstGeom prst="rect">
            <a:avLst/>
          </a:prstGeom>
          <a:noFill/>
        </p:spPr>
        <p:txBody>
          <a:bodyPr wrap="square" rtlCol="0">
            <a:spAutoFit/>
          </a:bodyPr>
          <a:lstStyle/>
          <a:p>
            <a:pPr indent="457200" algn="just"/>
            <a:r>
              <a:rPr lang="ru-RU" sz="2000" dirty="0" smtClean="0">
                <a:latin typeface="Times New Roman" pitchFamily="18" charset="0"/>
                <a:cs typeface="Times New Roman" pitchFamily="18" charset="0"/>
              </a:rPr>
              <a:t>Наивно ожидать, что ребенок будет до какого-то возраста послушно делать всё, что ему говорят взрослые, а потом, в один прекрасный день, вдруг станет самостоятельным, научится сам ставить перед собой цели и принимать осмысленные решения. Если мы хотим, чтобы наши дети выросли самостоятельными, то нам надо учить их не только бытовой самостоятельности, т.е. умению самостоятельно одеваться, есть, застилать кровать и выполнять несложную домашнюю работу, и не только умению самостоятельно общаться, но еще и </a:t>
            </a:r>
            <a:r>
              <a:rPr lang="ru-RU" sz="2000" b="1" u="sng" dirty="0" smtClean="0">
                <a:latin typeface="Times New Roman" pitchFamily="18" charset="0"/>
                <a:cs typeface="Times New Roman" pitchFamily="18" charset="0"/>
              </a:rPr>
              <a:t>умению самостоятельно принимать решения и нести ответственность за последствия своих действий.</a:t>
            </a:r>
            <a:r>
              <a:rPr lang="ru-RU" sz="2000" dirty="0" smtClean="0">
                <a:latin typeface="Times New Roman" pitchFamily="18" charset="0"/>
                <a:cs typeface="Times New Roman" pitchFamily="18" charset="0"/>
              </a:rPr>
              <a:t>  Что нужно делать для того, чтобы ребенок учился осмысленно принимать решения и отвечать за последствия своих действий?</a:t>
            </a:r>
          </a:p>
          <a:p>
            <a:endParaRPr lang="ru-RU" dirty="0"/>
          </a:p>
        </p:txBody>
      </p:sp>
      <p:pic>
        <p:nvPicPr>
          <p:cNvPr id="6" name="Рисунок 5" descr="96feda78684b526a5890d14054019290.jpeg"/>
          <p:cNvPicPr>
            <a:picLocks noChangeAspect="1"/>
          </p:cNvPicPr>
          <p:nvPr/>
        </p:nvPicPr>
        <p:blipFill>
          <a:blip r:embed="rId2" cstate="print"/>
          <a:stretch>
            <a:fillRect/>
          </a:stretch>
        </p:blipFill>
        <p:spPr>
          <a:xfrm>
            <a:off x="428596" y="3643314"/>
            <a:ext cx="4071966" cy="3053975"/>
          </a:xfrm>
          <a:prstGeom prst="rect">
            <a:avLst/>
          </a:prstGeom>
        </p:spPr>
      </p:pic>
      <p:pic>
        <p:nvPicPr>
          <p:cNvPr id="7" name="Рисунок 6" descr="image-5fc0ce32c52d8.png"/>
          <p:cNvPicPr>
            <a:picLocks noChangeAspect="1"/>
          </p:cNvPicPr>
          <p:nvPr/>
        </p:nvPicPr>
        <p:blipFill>
          <a:blip r:embed="rId3"/>
          <a:stretch>
            <a:fillRect/>
          </a:stretch>
        </p:blipFill>
        <p:spPr>
          <a:xfrm>
            <a:off x="5214942" y="3857628"/>
            <a:ext cx="3286148" cy="26782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929718" cy="3416320"/>
          </a:xfrm>
          <a:prstGeom prst="rect">
            <a:avLst/>
          </a:prstGeom>
          <a:noFill/>
        </p:spPr>
        <p:txBody>
          <a:bodyPr wrap="square" rtlCol="0">
            <a:spAutoFit/>
          </a:bodyPr>
          <a:lstStyle/>
          <a:p>
            <a:pPr indent="457200"/>
            <a:r>
              <a:rPr lang="ru-RU" dirty="0" smtClean="0">
                <a:latin typeface="Times New Roman" pitchFamily="18" charset="0"/>
                <a:cs typeface="Times New Roman" pitchFamily="18" charset="0"/>
              </a:rPr>
              <a:t>Прежде всего, </a:t>
            </a:r>
            <a:r>
              <a:rPr lang="ru-RU" b="1" dirty="0" smtClean="0">
                <a:latin typeface="Times New Roman" pitchFamily="18" charset="0"/>
                <a:cs typeface="Times New Roman" pitchFamily="18" charset="0"/>
              </a:rPr>
              <a:t>мы должны показывать ребенку те возможности, которые есть у него в той или иной ситуации, и давать ему право самому выбрать, как поступить.</a:t>
            </a:r>
            <a:r>
              <a:rPr lang="ru-RU" dirty="0" smtClean="0">
                <a:latin typeface="Times New Roman" pitchFamily="18" charset="0"/>
                <a:cs typeface="Times New Roman" pitchFamily="18" charset="0"/>
              </a:rPr>
              <a:t> При этом обязательно стоит </a:t>
            </a:r>
            <a:r>
              <a:rPr lang="ru-RU" u="sng" dirty="0" smtClean="0">
                <a:latin typeface="Times New Roman" pitchFamily="18" charset="0"/>
                <a:cs typeface="Times New Roman" pitchFamily="18" charset="0"/>
              </a:rPr>
              <a:t>обсуждать с ним последствия, к которым могут привести его действия. </a:t>
            </a:r>
            <a:endParaRPr lang="ru-RU" dirty="0" smtClean="0">
              <a:latin typeface="Times New Roman" pitchFamily="18" charset="0"/>
              <a:cs typeface="Times New Roman" pitchFamily="18" charset="0"/>
            </a:endParaRPr>
          </a:p>
          <a:p>
            <a:pPr indent="457200"/>
            <a:r>
              <a:rPr lang="ru-RU" b="1" dirty="0" smtClean="0">
                <a:latin typeface="Times New Roman" pitchFamily="18" charset="0"/>
                <a:cs typeface="Times New Roman" pitchFamily="18" charset="0"/>
              </a:rPr>
              <a:t>У ребенка обязательно должна быть область жизни, где решения принимает он сам и сам несет ответственность за последствия своих действий.</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Конечно</a:t>
            </a:r>
            <a:r>
              <a:rPr lang="ru-RU" dirty="0" smtClean="0">
                <a:latin typeface="Times New Roman" pitchFamily="18" charset="0"/>
                <a:cs typeface="Times New Roman" pitchFamily="18" charset="0"/>
              </a:rPr>
              <a:t>, его выбор не всегда окажется лучшим, и временами он будет совершать ошибки. В таких случаях необходимо обсудить с ним, почему его действие привело к плачевным результатам и как ему стоит поступать в будущем. Иначе – </a:t>
            </a:r>
            <a:r>
              <a:rPr lang="ru-RU" u="sng" dirty="0" smtClean="0">
                <a:latin typeface="Times New Roman" pitchFamily="18" charset="0"/>
                <a:cs typeface="Times New Roman" pitchFamily="18" charset="0"/>
              </a:rPr>
              <a:t>если мы всегда будем решать за ребенка и лишим его права на ошибку – он не научится принимать осмысленные решения, а будет либо подчиняться окружающим, либо действовать импульсивно. </a:t>
            </a:r>
            <a:endParaRPr lang="ru-RU" dirty="0" smtClean="0">
              <a:latin typeface="Times New Roman" pitchFamily="18" charset="0"/>
              <a:cs typeface="Times New Roman" pitchFamily="18" charset="0"/>
            </a:endParaRPr>
          </a:p>
          <a:p>
            <a:endParaRPr lang="ru-RU" dirty="0"/>
          </a:p>
        </p:txBody>
      </p:sp>
      <p:pic>
        <p:nvPicPr>
          <p:cNvPr id="3" name="Рисунок 2" descr="child-toddler-clip-art-png-favpng-g7icLCC8nZZNyBJaNXKPXR4rH.jpg"/>
          <p:cNvPicPr>
            <a:picLocks noChangeAspect="1"/>
          </p:cNvPicPr>
          <p:nvPr/>
        </p:nvPicPr>
        <p:blipFill>
          <a:blip r:embed="rId2"/>
          <a:stretch>
            <a:fillRect/>
          </a:stretch>
        </p:blipFill>
        <p:spPr>
          <a:xfrm>
            <a:off x="2143108" y="3500438"/>
            <a:ext cx="4159385" cy="30383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357166"/>
            <a:ext cx="8572560" cy="2857520"/>
          </a:xfrm>
          <a:prstGeom prst="rect">
            <a:avLst/>
          </a:prstGeom>
          <a:noFill/>
        </p:spPr>
        <p:txBody>
          <a:bodyPr wrap="square" rtlCol="0">
            <a:spAutoFit/>
          </a:bodyPr>
          <a:lstStyle/>
          <a:p>
            <a:pPr indent="457200" algn="just"/>
            <a:r>
              <a:rPr lang="ru-RU" b="1" dirty="0" smtClean="0">
                <a:latin typeface="Times New Roman" pitchFamily="18" charset="0"/>
                <a:cs typeface="Times New Roman" pitchFamily="18" charset="0"/>
              </a:rPr>
              <a:t>Очень полезно планировать нужные дела вместе с ребенком.</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Ребенок учится самостоятельно принимать решения не только в повседневной жизни, но и во время игры. Прежде всего, это относится к сюжетно-ролевым играм и к играм с правилами, как настольным (игры с фишками, карты, шашки, шахматы, нарды), так и подвижным. Игра – это своеобразное пространство свободных действий, где можно опробовать самые разные варианты своего поведения. Поэтому чем чаще играет ребенок в такие игры, тем больше его опыт самостоятельных действий и тем легче ему будет учиться действовать самостоятельно в реальной жизни.</a:t>
            </a:r>
          </a:p>
          <a:p>
            <a:endParaRPr lang="ru-RU" dirty="0"/>
          </a:p>
        </p:txBody>
      </p:sp>
      <p:pic>
        <p:nvPicPr>
          <p:cNvPr id="3" name="Рисунок 2" descr="image_5c5d623aa932a7.35663567.jpg"/>
          <p:cNvPicPr>
            <a:picLocks noChangeAspect="1"/>
          </p:cNvPicPr>
          <p:nvPr/>
        </p:nvPicPr>
        <p:blipFill>
          <a:blip r:embed="rId2"/>
          <a:stretch>
            <a:fillRect/>
          </a:stretch>
        </p:blipFill>
        <p:spPr>
          <a:xfrm>
            <a:off x="1285852" y="3000372"/>
            <a:ext cx="6829871" cy="35004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142852"/>
            <a:ext cx="8643998" cy="3693319"/>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Важную роль в приучении ребенка быть самостоятельным играет и поддержание режима дня.</a:t>
            </a:r>
            <a:r>
              <a:rPr lang="ru-RU" sz="2400" dirty="0" smtClean="0">
                <a:latin typeface="Times New Roman" pitchFamily="18" charset="0"/>
                <a:cs typeface="Times New Roman" pitchFamily="18" charset="0"/>
              </a:rPr>
              <a:t> Привычка к определенному режиму, включающему в себя все основные дела дня, структурирует жизнь малыша и позволяет ему к концу дошкольного возраста начать учиться планировать свое время. Если же режим дня отсутствует, то родителям приходится постоянно тратить силы на «организацию» ребенка, постоянно «стоять над ним» и требовать, чтобы он выполнял то или иное действие.</a:t>
            </a:r>
          </a:p>
          <a:p>
            <a:endParaRPr lang="ru-RU" dirty="0"/>
          </a:p>
        </p:txBody>
      </p:sp>
      <p:pic>
        <p:nvPicPr>
          <p:cNvPr id="4" name="Рисунок 3" descr="2(3).jpg"/>
          <p:cNvPicPr>
            <a:picLocks noChangeAspect="1"/>
          </p:cNvPicPr>
          <p:nvPr/>
        </p:nvPicPr>
        <p:blipFill>
          <a:blip r:embed="rId2"/>
          <a:stretch>
            <a:fillRect/>
          </a:stretch>
        </p:blipFill>
        <p:spPr>
          <a:xfrm>
            <a:off x="2143108" y="3071810"/>
            <a:ext cx="5072098" cy="37141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357166"/>
            <a:ext cx="8929718" cy="2185214"/>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Стили воспитания</a:t>
            </a:r>
          </a:p>
          <a:p>
            <a:pPr indent="457200"/>
            <a:r>
              <a:rPr lang="ru-RU" dirty="0" smtClean="0">
                <a:latin typeface="Times New Roman" pitchFamily="18" charset="0"/>
                <a:cs typeface="Times New Roman" pitchFamily="18" charset="0"/>
              </a:rPr>
              <a:t>50 лет назад психолог Диана </a:t>
            </a:r>
            <a:r>
              <a:rPr lang="ru-RU" dirty="0" err="1" smtClean="0">
                <a:latin typeface="Times New Roman" pitchFamily="18" charset="0"/>
                <a:cs typeface="Times New Roman" pitchFamily="18" charset="0"/>
              </a:rPr>
              <a:t>Баумринд</a:t>
            </a:r>
            <a:r>
              <a:rPr lang="ru-RU" dirty="0" smtClean="0">
                <a:latin typeface="Times New Roman" pitchFamily="18" charset="0"/>
                <a:cs typeface="Times New Roman" pitchFamily="18" charset="0"/>
              </a:rPr>
              <a:t> высказала мнение о том, что воспитание в семье строится на таких основных качествах, как отзывчивость и требовательность. Благодаря различным комбинированиям этих качеств появляются различные типы воспитания. Несмотря на это, всего лишь один из них позволяет воспитать у малыша адекватное чувство ответственности, при этом не нанося вреда для его личности</a:t>
            </a:r>
            <a:r>
              <a:rPr lang="ru-RU" dirty="0" smtClean="0"/>
              <a:t>.</a:t>
            </a:r>
          </a:p>
          <a:p>
            <a:endParaRPr lang="ru-RU" dirty="0"/>
          </a:p>
        </p:txBody>
      </p:sp>
      <p:sp>
        <p:nvSpPr>
          <p:cNvPr id="3" name="TextBox 2"/>
          <p:cNvSpPr txBox="1"/>
          <p:nvPr/>
        </p:nvSpPr>
        <p:spPr>
          <a:xfrm>
            <a:off x="214282" y="2357430"/>
            <a:ext cx="8786842" cy="3139321"/>
          </a:xfrm>
          <a:prstGeom prst="rect">
            <a:avLst/>
          </a:prstGeom>
          <a:noFill/>
        </p:spPr>
        <p:txBody>
          <a:bodyPr wrap="square" rtlCol="0">
            <a:spAutoFit/>
          </a:bodyPr>
          <a:lstStyle/>
          <a:p>
            <a:pPr marL="342900" indent="-342900"/>
            <a:r>
              <a:rPr lang="ru-RU" b="1" dirty="0" smtClean="0">
                <a:solidFill>
                  <a:schemeClr val="accent1">
                    <a:lumMod val="75000"/>
                  </a:schemeClr>
                </a:solidFill>
              </a:rPr>
              <a:t>      Авторитарный стиль                                                  Демократический стиль</a:t>
            </a:r>
          </a:p>
          <a:p>
            <a:pPr marL="342900" indent="-342900"/>
            <a:r>
              <a:rPr lang="ru-RU" b="1" dirty="0" smtClean="0">
                <a:solidFill>
                  <a:schemeClr val="accent1">
                    <a:lumMod val="75000"/>
                  </a:schemeClr>
                </a:solidFill>
              </a:rPr>
              <a:t>           </a:t>
            </a:r>
          </a:p>
          <a:p>
            <a:pPr marL="342900" indent="-342900"/>
            <a:endParaRPr lang="ru-RU" dirty="0" smtClean="0"/>
          </a:p>
          <a:p>
            <a:pPr marL="342900" indent="-342900"/>
            <a:endParaRPr lang="ru-RU" dirty="0" smtClean="0"/>
          </a:p>
          <a:p>
            <a:pPr marL="342900" indent="-342900"/>
            <a:endParaRPr lang="ru-RU" dirty="0" smtClean="0"/>
          </a:p>
          <a:p>
            <a:pPr marL="342900" indent="-342900"/>
            <a:endParaRPr lang="ru-RU" dirty="0" smtClean="0"/>
          </a:p>
          <a:p>
            <a:pPr marL="342900" indent="-342900"/>
            <a:endParaRPr lang="ru-RU" dirty="0" smtClean="0"/>
          </a:p>
          <a:p>
            <a:pPr marL="342900" indent="-342900"/>
            <a:r>
              <a:rPr lang="ru-RU" dirty="0" smtClean="0"/>
              <a:t>                                                                   </a:t>
            </a:r>
          </a:p>
          <a:p>
            <a:pPr marL="342900" indent="-342900"/>
            <a:r>
              <a:rPr lang="ru-RU" dirty="0" smtClean="0"/>
              <a:t>                                                                </a:t>
            </a:r>
            <a:r>
              <a:rPr lang="ru-RU" b="1" dirty="0" smtClean="0">
                <a:solidFill>
                  <a:schemeClr val="accent1">
                    <a:lumMod val="75000"/>
                  </a:schemeClr>
                </a:solidFill>
              </a:rPr>
              <a:t>Потакающий стиль</a:t>
            </a:r>
          </a:p>
          <a:p>
            <a:pPr marL="342900" indent="-342900"/>
            <a:endParaRPr lang="ru-RU" b="1" dirty="0" smtClean="0"/>
          </a:p>
          <a:p>
            <a:endParaRPr lang="ru-RU" dirty="0"/>
          </a:p>
        </p:txBody>
      </p:sp>
      <p:pic>
        <p:nvPicPr>
          <p:cNvPr id="4" name="Рисунок 3" descr="konflikt.jpg"/>
          <p:cNvPicPr>
            <a:picLocks noChangeAspect="1"/>
          </p:cNvPicPr>
          <p:nvPr/>
        </p:nvPicPr>
        <p:blipFill>
          <a:blip r:embed="rId2" cstate="print"/>
          <a:stretch>
            <a:fillRect/>
          </a:stretch>
        </p:blipFill>
        <p:spPr>
          <a:xfrm>
            <a:off x="428596" y="2714620"/>
            <a:ext cx="2643206" cy="1768356"/>
          </a:xfrm>
          <a:prstGeom prst="rect">
            <a:avLst/>
          </a:prstGeom>
        </p:spPr>
      </p:pic>
      <p:pic>
        <p:nvPicPr>
          <p:cNvPr id="5" name="Рисунок 4" descr="osobennosti-demokratichnogo-stilja-vospitanija-picture-normal.jpg"/>
          <p:cNvPicPr>
            <a:picLocks noChangeAspect="1"/>
          </p:cNvPicPr>
          <p:nvPr/>
        </p:nvPicPr>
        <p:blipFill>
          <a:blip r:embed="rId3" cstate="print"/>
          <a:stretch>
            <a:fillRect/>
          </a:stretch>
        </p:blipFill>
        <p:spPr>
          <a:xfrm>
            <a:off x="5572132" y="2714620"/>
            <a:ext cx="2428892" cy="1833813"/>
          </a:xfrm>
          <a:prstGeom prst="rect">
            <a:avLst/>
          </a:prstGeom>
        </p:spPr>
      </p:pic>
      <p:pic>
        <p:nvPicPr>
          <p:cNvPr id="6" name="Рисунок 5" descr="52879198_ml.jpg"/>
          <p:cNvPicPr>
            <a:picLocks noChangeAspect="1"/>
          </p:cNvPicPr>
          <p:nvPr/>
        </p:nvPicPr>
        <p:blipFill>
          <a:blip r:embed="rId4" cstate="print"/>
          <a:stretch>
            <a:fillRect/>
          </a:stretch>
        </p:blipFill>
        <p:spPr>
          <a:xfrm>
            <a:off x="3143240" y="4929198"/>
            <a:ext cx="2928958" cy="18133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357166"/>
            <a:ext cx="8501122" cy="3970318"/>
          </a:xfrm>
          <a:prstGeom prst="rect">
            <a:avLst/>
          </a:prstGeom>
          <a:noFill/>
        </p:spPr>
        <p:txBody>
          <a:bodyPr wrap="square" rtlCol="0">
            <a:spAutoFit/>
          </a:bodyPr>
          <a:lstStyle/>
          <a:p>
            <a:pPr algn="ctr"/>
            <a:r>
              <a:rPr lang="ru-RU" b="1" dirty="0" smtClean="0"/>
              <a:t>Авторитарный стиль</a:t>
            </a:r>
          </a:p>
          <a:p>
            <a:pPr indent="457200" algn="just"/>
            <a:r>
              <a:rPr lang="ru-RU" dirty="0" smtClean="0">
                <a:latin typeface="Times New Roman" pitchFamily="18" charset="0"/>
                <a:cs typeface="Times New Roman" pitchFamily="18" charset="0"/>
              </a:rPr>
              <a:t>Родители, которые воспитывают своих детей по такому типу, очень требовательны к своему крохе. Особое внимание они уделяют правилам и контролю. Они прекрасно понимают, как правильно и неправильно, что может быть разрешено и запрещено, что вредно, а что полезно. Родители убеждены, что только строгие правила способны уберечь их чадо от различных неудач. В случае, если малыш делает что-то не по правилам, его обязательно следует наказать, иначе он «сядет на шею».</a:t>
            </a:r>
          </a:p>
          <a:p>
            <a:pPr indent="457200" algn="just"/>
            <a:r>
              <a:rPr lang="ru-RU" dirty="0" smtClean="0">
                <a:latin typeface="Times New Roman" pitchFamily="18" charset="0"/>
                <a:cs typeface="Times New Roman" pitchFamily="18" charset="0"/>
              </a:rPr>
              <a:t>В данном типе воспитания сочетаются высокая требовательность и низкая отзывчивость. Специалисты в сфере психологии утверждают, что такие дети вырастают людьми трудолюбивыми, но не уверенные в себе, безынициативными, с довольно низкой самооценкой. Дети авторитарных родителей не способны принять решение, они полагаются на мнение более авторитетного человеке.</a:t>
            </a:r>
          </a:p>
          <a:p>
            <a:endParaRPr lang="ru-RU" dirty="0"/>
          </a:p>
        </p:txBody>
      </p:sp>
      <p:pic>
        <p:nvPicPr>
          <p:cNvPr id="4" name="Рисунок 3" descr="a6f75557008082af4957163899897265.jpe"/>
          <p:cNvPicPr>
            <a:picLocks noChangeAspect="1"/>
          </p:cNvPicPr>
          <p:nvPr/>
        </p:nvPicPr>
        <p:blipFill>
          <a:blip r:embed="rId2"/>
          <a:stretch>
            <a:fillRect/>
          </a:stretch>
        </p:blipFill>
        <p:spPr>
          <a:xfrm>
            <a:off x="2143108" y="3929066"/>
            <a:ext cx="4897440" cy="27548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14290"/>
            <a:ext cx="8715436" cy="4801314"/>
          </a:xfrm>
          <a:prstGeom prst="rect">
            <a:avLst/>
          </a:prstGeom>
          <a:noFill/>
        </p:spPr>
        <p:txBody>
          <a:bodyPr wrap="square" rtlCol="0">
            <a:spAutoFit/>
          </a:bodyPr>
          <a:lstStyle/>
          <a:p>
            <a:pPr algn="ctr"/>
            <a:r>
              <a:rPr lang="ru-RU" b="1" dirty="0" smtClean="0"/>
              <a:t>Потакающий стиль</a:t>
            </a:r>
          </a:p>
          <a:p>
            <a:pPr indent="457200"/>
            <a:r>
              <a:rPr lang="ru-RU" dirty="0" smtClean="0">
                <a:latin typeface="Times New Roman" pitchFamily="18" charset="0"/>
                <a:cs typeface="Times New Roman" pitchFamily="18" charset="0"/>
              </a:rPr>
              <a:t>Родители, которые воспитывают своих детей согласно потакающему стилю, всегда прислушиваются к пожеланиям крохи и идут на встречу. Они верят, что различные запреты или наказания давно не актуальны и такие методики в воспитании устарели.</a:t>
            </a:r>
          </a:p>
          <a:p>
            <a:pPr indent="457200"/>
            <a:r>
              <a:rPr lang="ru-RU" dirty="0" smtClean="0">
                <a:latin typeface="Times New Roman" pitchFamily="18" charset="0"/>
                <a:cs typeface="Times New Roman" pitchFamily="18" charset="0"/>
              </a:rPr>
              <a:t>Чаще всего такие родители сами в детстве не получали достаточно заботы от своих родных. И таким образом они пытаются восполнить недостаток родительской ласки. К примеру, взрослые могут помнить, что их отец или мать были достаточно холодны к своему ребёнку, и они думают : </a:t>
            </a:r>
            <a:r>
              <a:rPr lang="ru-RU" i="1" dirty="0" smtClean="0">
                <a:latin typeface="Times New Roman" pitchFamily="18" charset="0"/>
                <a:cs typeface="Times New Roman" pitchFamily="18" charset="0"/>
              </a:rPr>
              <a:t>«я буду воспитывать своего малыша иначе»</a:t>
            </a:r>
            <a:r>
              <a:rPr lang="ru-RU" dirty="0" smtClean="0">
                <a:latin typeface="Times New Roman" pitchFamily="18" charset="0"/>
                <a:cs typeface="Times New Roman" pitchFamily="18" charset="0"/>
              </a:rPr>
              <a:t>. Потакающие родители желают показать своему крохе, что они не только мама и папа, но и его друзья.</a:t>
            </a:r>
          </a:p>
          <a:p>
            <a:pPr indent="457200"/>
            <a:r>
              <a:rPr lang="ru-RU" dirty="0" smtClean="0">
                <a:latin typeface="Times New Roman" pitchFamily="18" charset="0"/>
                <a:cs typeface="Times New Roman" pitchFamily="18" charset="0"/>
              </a:rPr>
              <a:t>В данном стиле приоритетом является высокая отзывчивость. Требовательность здесь минимальна. Потакающий стиль воспитания не является правильным, поскольку родители, которые отказались от наказаний за проступки малыша, рискуют вырастить эгоистичного, самовлюблённого человека, который будет считать, что ему все должны, а его желания должны исполняться сию минуту.</a:t>
            </a:r>
          </a:p>
          <a:p>
            <a:endParaRPr lang="ru-RU" dirty="0"/>
          </a:p>
        </p:txBody>
      </p:sp>
      <p:pic>
        <p:nvPicPr>
          <p:cNvPr id="3" name="Рисунок 2" descr="116014.jpg"/>
          <p:cNvPicPr>
            <a:picLocks noChangeAspect="1"/>
          </p:cNvPicPr>
          <p:nvPr/>
        </p:nvPicPr>
        <p:blipFill>
          <a:blip r:embed="rId3"/>
          <a:stretch>
            <a:fillRect/>
          </a:stretch>
        </p:blipFill>
        <p:spPr>
          <a:xfrm>
            <a:off x="5286380" y="4357694"/>
            <a:ext cx="3429024" cy="22860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429684" cy="5355312"/>
          </a:xfrm>
          <a:prstGeom prst="rect">
            <a:avLst/>
          </a:prstGeom>
          <a:noFill/>
        </p:spPr>
        <p:txBody>
          <a:bodyPr wrap="square" rtlCol="0">
            <a:spAutoFit/>
          </a:bodyPr>
          <a:lstStyle/>
          <a:p>
            <a:pPr indent="457200" algn="ctr"/>
            <a:r>
              <a:rPr lang="ru-RU" b="1" dirty="0" smtClean="0">
                <a:latin typeface="Times New Roman" pitchFamily="18" charset="0"/>
                <a:cs typeface="Times New Roman" pitchFamily="18" charset="0"/>
              </a:rPr>
              <a:t>Демократический стиль</a:t>
            </a:r>
          </a:p>
          <a:p>
            <a:pPr indent="457200" algn="just"/>
            <a:r>
              <a:rPr lang="ru-RU" dirty="0" smtClean="0">
                <a:latin typeface="Times New Roman" pitchFamily="18" charset="0"/>
                <a:cs typeface="Times New Roman" pitchFamily="18" charset="0"/>
              </a:rPr>
              <a:t>Наиболее приемлемый тип воспитания — демократический. Здесь равномерно сочетаются требовательность и отзывчивость. Демократические родители умеют слышать своего малыша, принимают во внимание его мнение. В то же время они могут применить наказание за определённое поведение и поступки (например, когда ребёнок обижает другого, некорректно себя ведёт). Такие родители всегда могут объяснить малышу, что именно их огорчило, почему последовало наказание или запрет. Взаимоотношения всегда строятся на разговоре.</a:t>
            </a:r>
          </a:p>
          <a:p>
            <a:pPr indent="457200" algn="just"/>
            <a:r>
              <a:rPr lang="ru-RU" dirty="0" smtClean="0">
                <a:latin typeface="Times New Roman" pitchFamily="18" charset="0"/>
                <a:cs typeface="Times New Roman" pitchFamily="18" charset="0"/>
              </a:rPr>
              <a:t>Демократичные родители отличаются от авторитарных тем, что первые всегда дают ребёнку некую свободу в рамках разумного. К примеру, родители, воспитывающие детей демократичным стилем скажут малышу: </a:t>
            </a:r>
            <a:r>
              <a:rPr lang="ru-RU" i="1" dirty="0" smtClean="0">
                <a:latin typeface="Times New Roman" pitchFamily="18" charset="0"/>
                <a:cs typeface="Times New Roman" pitchFamily="18" charset="0"/>
              </a:rPr>
              <a:t>«ты можешь посмотреть мультики, но сначала убери свои игрушки»</a:t>
            </a:r>
            <a:r>
              <a:rPr lang="ru-RU" dirty="0" smtClean="0">
                <a:latin typeface="Times New Roman" pitchFamily="18" charset="0"/>
                <a:cs typeface="Times New Roman" pitchFamily="18" charset="0"/>
              </a:rPr>
              <a:t>. Такие дети учатся правильно воспринимать границы и нести ответственность за свои поступки.</a:t>
            </a:r>
          </a:p>
          <a:p>
            <a:pPr indent="457200" algn="just"/>
            <a:r>
              <a:rPr lang="ru-RU" dirty="0" smtClean="0">
                <a:latin typeface="Times New Roman" pitchFamily="18" charset="0"/>
                <a:cs typeface="Times New Roman" pitchFamily="18" charset="0"/>
              </a:rPr>
              <a:t>В действительности, стили воспитания родителей могут отличаться. Например, папа строгий, а мама довольно мягко относится к своему малышу. Родителям важно придти к одному определенному типу воспитания. Только в этом случае, карапуз начнёт осознавать, что можно делать, а что — нет. Не забывайте о том, что малыш должен знать, что его слышат и его мнение также важно.</a:t>
            </a:r>
          </a:p>
          <a:p>
            <a:endParaRPr lang="ru-RU" dirty="0"/>
          </a:p>
        </p:txBody>
      </p:sp>
      <p:pic>
        <p:nvPicPr>
          <p:cNvPr id="3" name="Рисунок 2" descr="3eec4f73e7ae34cef4060f9208a1e435--google-search.jpg"/>
          <p:cNvPicPr>
            <a:picLocks noChangeAspect="1"/>
          </p:cNvPicPr>
          <p:nvPr/>
        </p:nvPicPr>
        <p:blipFill>
          <a:blip r:embed="rId2"/>
          <a:stretch>
            <a:fillRect/>
          </a:stretch>
        </p:blipFill>
        <p:spPr>
          <a:xfrm>
            <a:off x="6500826" y="5000636"/>
            <a:ext cx="2143140" cy="175599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TotalTime>
  <Words>856</Words>
  <PresentationFormat>Экран (4:3)</PresentationFormat>
  <Paragraphs>46</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Справедливость</vt:lpstr>
      <vt:lpstr>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  Обратная связь </vt:lpstr>
      <vt:lpstr>Список использованной литературы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PSY3</dc:creator>
  <cp:lastModifiedBy>PSY3</cp:lastModifiedBy>
  <cp:revision>2</cp:revision>
  <dcterms:created xsi:type="dcterms:W3CDTF">2021-01-28T05:39:42Z</dcterms:created>
  <dcterms:modified xsi:type="dcterms:W3CDTF">2021-01-29T07:14:19Z</dcterms:modified>
</cp:coreProperties>
</file>