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C47D37-369B-49B7-A150-207385E860D9}" type="datetimeFigureOut">
              <a:rPr lang="ru-RU" smtClean="0"/>
              <a:pPr/>
              <a:t>14.02.2022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9198DB-44B8-4973-B4D0-62E124A9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d_elkin@rostob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000240"/>
            <a:ext cx="8343904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ГОСУДАРСТВЕННОЕ  КАЗЕННОЕ УЧРЕЖДЕНИЕ СОЦИАЛЬНОГО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ОБСЛУЖИВАНИЯ РОСТОВСКОЙ ОБЛАСТИ ЦЕНТР ПОМОЩИ ДЕТЯМ,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ОСТАВШИМСЯ БЕЗ ПОПЕЧЕНИЯ РОДИТЕЛЕЙ,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"ЁЛКИНСКИЙ ЦЕНТР ПОМОЩИ ДЕТЯМ"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Тимирязева 1, х.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Ёлкин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Багаевский р-н  Ростовская  обл. 346621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тел. 8(86357) 41536  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Е-mail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dd_elkin@rostobr.ru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Заседание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детско-родительского клуба «За руку с семьей»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28 января 2022 года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819780"/>
            <a:ext cx="3328966" cy="103822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педагог: Бугаева И.З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Иноземцева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Э.А.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4" name="Picture 2" descr="https://sun9-86.userapi.com/impg/9Vl6t2N8Di4Hofrn9tunYbNb3_Mp45agKlIXLQ/iFt9AuwCc1k.jpg?size=678x608&amp;quality=95&amp;sign=20b6d0b1efc8a4d3a1ea994d09680ee6&amp;type=alb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786190"/>
            <a:ext cx="3032009" cy="2718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/>
          </a:bodyPr>
          <a:lstStyle/>
          <a:p>
            <a:r>
              <a:rPr lang="ru-RU" sz="2300" b="1" dirty="0" smtClean="0"/>
              <a:t>Цель: </a:t>
            </a:r>
            <a:r>
              <a:rPr lang="ru-RU" sz="2300" dirty="0" smtClean="0"/>
              <a:t>Разрядка, сплочение, осознание относительности любой системы оценки.</a:t>
            </a:r>
          </a:p>
          <a:p>
            <a:r>
              <a:rPr lang="ru-RU" sz="2300" u="sng" dirty="0" smtClean="0"/>
              <a:t>Описание</a:t>
            </a:r>
            <a:endParaRPr lang="ru-RU" sz="2300" dirty="0" smtClean="0"/>
          </a:p>
          <a:p>
            <a:r>
              <a:rPr lang="ru-RU" sz="2300" dirty="0" smtClean="0"/>
              <a:t>Участники распределяются по любому признаку (рост, вес, цвет волос, весёлость и др.)</a:t>
            </a:r>
          </a:p>
          <a:p>
            <a:r>
              <a:rPr lang="ru-RU" sz="2300" dirty="0" smtClean="0"/>
              <a:t>Важно дать понять и осознать подростку первый он или последний – зависит не от него, а от оценивающего критерия. </a:t>
            </a:r>
          </a:p>
          <a:p>
            <a:endParaRPr lang="ru-RU" sz="23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43998" cy="1000132"/>
          </a:xfrm>
        </p:spPr>
        <p:txBody>
          <a:bodyPr>
            <a:noAutofit/>
          </a:bodyPr>
          <a:lstStyle/>
          <a:p>
            <a:pPr algn="ctr"/>
            <a:r>
              <a:rPr lang="ru-RU" sz="2300" i="1" dirty="0" smtClean="0"/>
              <a:t>Упражнение № 6 «Построиться по…»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Цель: </a:t>
            </a:r>
            <a:r>
              <a:rPr lang="ru-RU" sz="1800" dirty="0" smtClean="0"/>
              <a:t>Обсудить провоцирующие ситуации.</a:t>
            </a:r>
          </a:p>
          <a:p>
            <a:r>
              <a:rPr lang="ru-RU" sz="1800" dirty="0" smtClean="0"/>
              <a:t>Участники делятся на 3 группы. Каждой группе дается ситуация, в которой субъект подвергается сексуальной провокации или давлению со стороны других. Группам предлагается обсудить ситуации и найти выход, позволяющий с меньшим риском выйти из этой ситуации.</a:t>
            </a:r>
          </a:p>
          <a:p>
            <a:r>
              <a:rPr lang="ru-RU" sz="1800" u="sng" dirty="0" smtClean="0"/>
              <a:t>Возможные ситуации</a:t>
            </a:r>
            <a:endParaRPr lang="ru-RU" sz="1800" dirty="0" smtClean="0"/>
          </a:p>
          <a:p>
            <a:pPr lvl="0"/>
            <a:r>
              <a:rPr lang="ru-RU" sz="1800" dirty="0" smtClean="0"/>
              <a:t>«</a:t>
            </a:r>
            <a:r>
              <a:rPr lang="ru-RU" sz="1800" dirty="0" err="1" smtClean="0"/>
              <a:t>Василина</a:t>
            </a:r>
            <a:r>
              <a:rPr lang="ru-RU" sz="1800" dirty="0" smtClean="0"/>
              <a:t> и Егор вместе уже 6 месяцев. Егор очень хочет начать половые отношения, но </a:t>
            </a:r>
            <a:r>
              <a:rPr lang="ru-RU" sz="1800" dirty="0" err="1" smtClean="0"/>
              <a:t>Василина</a:t>
            </a:r>
            <a:r>
              <a:rPr lang="ru-RU" sz="1800" dirty="0" smtClean="0"/>
              <a:t> чувствует, что еще не готова к этому. Каждый раз, когда они встречаются, Егор давит на </a:t>
            </a:r>
            <a:r>
              <a:rPr lang="ru-RU" sz="1800" dirty="0" err="1" smtClean="0"/>
              <a:t>Василину</a:t>
            </a:r>
            <a:r>
              <a:rPr lang="ru-RU" sz="1800" dirty="0" smtClean="0"/>
              <a:t>. </a:t>
            </a:r>
            <a:r>
              <a:rPr lang="ru-RU" sz="1800" dirty="0" err="1" smtClean="0"/>
              <a:t>Василина</a:t>
            </a:r>
            <a:r>
              <a:rPr lang="ru-RU" sz="1800" dirty="0" smtClean="0"/>
              <a:t> не хочет потерять Егора. Что ей делать?»</a:t>
            </a:r>
          </a:p>
          <a:p>
            <a:pPr lvl="0"/>
            <a:r>
              <a:rPr lang="ru-RU" sz="1800" dirty="0" smtClean="0"/>
              <a:t>«Я не люблю презервативы и поэтому их не использую. Кроме того, ты же знаешь, что я ничем не болею, давай займемся сексом». «Не волнуйся, если ты забеременеешь, я женюсь на тебе».</a:t>
            </a:r>
          </a:p>
          <a:p>
            <a:pPr lvl="0"/>
            <a:r>
              <a:rPr lang="ru-RU" sz="1800" dirty="0" smtClean="0"/>
              <a:t>«Садись, я тебя довезу». «Поехали, я же могу вести – всего-то несколько глотков выпил».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300" i="1" dirty="0" smtClean="0"/>
              <a:t>Упражнение № 7 «Скажи «нет»</a:t>
            </a:r>
            <a:endParaRPr lang="ru-RU" sz="2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4000528"/>
          </a:xfrm>
        </p:spPr>
        <p:txBody>
          <a:bodyPr>
            <a:normAutofit/>
          </a:bodyPr>
          <a:lstStyle/>
          <a:p>
            <a:r>
              <a:rPr lang="ru-RU" sz="2300" u="sng" dirty="0" smtClean="0"/>
              <a:t>Вопросы к обсуждению:</a:t>
            </a:r>
          </a:p>
          <a:p>
            <a:pPr>
              <a:buNone/>
            </a:pPr>
            <a:endParaRPr lang="ru-RU" sz="2300" dirty="0" smtClean="0"/>
          </a:p>
          <a:p>
            <a:r>
              <a:rPr lang="ru-RU" sz="2300" dirty="0" smtClean="0"/>
              <a:t>Чего хочет молодой человек?</a:t>
            </a:r>
          </a:p>
          <a:p>
            <a:r>
              <a:rPr lang="ru-RU" sz="2300" dirty="0" smtClean="0"/>
              <a:t>Хочет ли этого же девушка?</a:t>
            </a:r>
          </a:p>
          <a:p>
            <a:r>
              <a:rPr lang="ru-RU" sz="2300" dirty="0" smtClean="0"/>
              <a:t>Какие варианты поведения могут быть в такой ситуации?</a:t>
            </a:r>
          </a:p>
          <a:p>
            <a:r>
              <a:rPr lang="ru-RU" sz="2300" dirty="0" smtClean="0"/>
              <a:t>Как может развиваться ситуация, если девушка согласится/откажется?</a:t>
            </a:r>
          </a:p>
          <a:p>
            <a:r>
              <a:rPr lang="ru-RU" sz="2300" dirty="0" smtClean="0"/>
              <a:t>Какой вариант наиболее эффективен?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Цели: </a:t>
            </a:r>
            <a:r>
              <a:rPr lang="ru-RU" dirty="0" smtClean="0"/>
              <a:t>Поиск возможных вариантов изменения зависимостей, практические шаги на пути этих изменений.</a:t>
            </a:r>
          </a:p>
          <a:p>
            <a:r>
              <a:rPr lang="ru-RU" u="sng" dirty="0" smtClean="0"/>
              <a:t>Материалы</a:t>
            </a:r>
            <a:endParaRPr lang="ru-RU" dirty="0" smtClean="0"/>
          </a:p>
          <a:p>
            <a:r>
              <a:rPr lang="ru-RU" dirty="0" smtClean="0"/>
              <a:t>Лист, ручка.</a:t>
            </a:r>
          </a:p>
          <a:p>
            <a:r>
              <a:rPr lang="ru-RU" u="sng" dirty="0" smtClean="0"/>
              <a:t>Описание</a:t>
            </a:r>
            <a:endParaRPr lang="ru-RU" dirty="0" smtClean="0"/>
          </a:p>
          <a:p>
            <a:r>
              <a:rPr lang="ru-RU" dirty="0" smtClean="0"/>
              <a:t> «В любом событии можно найти и отрицательные и положительные стороны одновременно. Перед этим мы говорили, что зависимости – это плохо. А что может быть хорошего в зависимостях? От чего, кроме плохих привычек (курение, алкоголь, наркотики) можно получить удовольствие? Назовите как можно больше вариантов замены плохих зависимостей». Свои ответы на вопросы запишите на листочках.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01122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Упражнение № 9 «Точки приложения»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26029"/>
          </a:xfrm>
        </p:spPr>
        <p:txBody>
          <a:bodyPr>
            <a:normAutofit/>
          </a:bodyPr>
          <a:lstStyle/>
          <a:p>
            <a:r>
              <a:rPr lang="ru-RU" sz="2300" dirty="0" smtClean="0"/>
              <a:t>- Чем полезна именно для вас данная встреча? </a:t>
            </a:r>
          </a:p>
          <a:p>
            <a:r>
              <a:rPr lang="ru-RU" sz="2300" dirty="0" smtClean="0"/>
              <a:t>- Что является самым важным из того, чему вы научились в группе?</a:t>
            </a:r>
          </a:p>
          <a:p>
            <a:r>
              <a:rPr lang="ru-RU" sz="2300" dirty="0" smtClean="0"/>
              <a:t>- Какие конкретные приемы вы будете использовать?</a:t>
            </a:r>
          </a:p>
          <a:p>
            <a:r>
              <a:rPr lang="ru-RU" sz="2300" dirty="0" smtClean="0"/>
              <a:t>- Ваши пожелания.</a:t>
            </a:r>
          </a:p>
          <a:p>
            <a:endParaRPr lang="ru-RU" sz="23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Благодарим  вас, за вашу искренность, открытость, за то, что вы уважаете, друг друга и дорожите, друг другом, за то, что вы были сегодня здесь — на этой встрече!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Выходная рефлексия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5"/>
            <a:ext cx="9143999" cy="685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143536"/>
          </a:xfrm>
        </p:spPr>
        <p:txBody>
          <a:bodyPr>
            <a:noAutofit/>
          </a:bodyPr>
          <a:lstStyle/>
          <a:p>
            <a:r>
              <a:rPr lang="ru-RU" sz="2300" b="1" dirty="0" smtClean="0"/>
              <a:t>Цель:</a:t>
            </a:r>
            <a:r>
              <a:rPr lang="ru-RU" sz="2300" dirty="0" smtClean="0"/>
              <a:t> развитие и  формирование у детей и подростков умений активно взаимодействовать с обществом, анализировать свое поведение, самостоятельно и ответственно осуществлять собственную деятельность.</a:t>
            </a:r>
          </a:p>
          <a:p>
            <a:r>
              <a:rPr lang="ru-RU" sz="2300" b="1" dirty="0" smtClean="0"/>
              <a:t>Задачи: </a:t>
            </a:r>
            <a:endParaRPr lang="ru-RU" sz="2300" dirty="0" smtClean="0"/>
          </a:p>
          <a:p>
            <a:pPr lvl="0"/>
            <a:r>
              <a:rPr lang="ru-RU" sz="2300" dirty="0" smtClean="0"/>
              <a:t>Научиться самостоятельно принимать решения; </a:t>
            </a:r>
          </a:p>
          <a:p>
            <a:pPr lvl="0"/>
            <a:r>
              <a:rPr lang="ru-RU" sz="2300" dirty="0" smtClean="0"/>
              <a:t>Быть готовым отвечать за их последствия;</a:t>
            </a:r>
          </a:p>
          <a:p>
            <a:pPr lvl="0"/>
            <a:r>
              <a:rPr lang="ru-RU" sz="2300" dirty="0" smtClean="0"/>
              <a:t>Выполнять данные кому-либо (и самому себе) обещания;</a:t>
            </a:r>
          </a:p>
          <a:p>
            <a:pPr lvl="0"/>
            <a:r>
              <a:rPr lang="ru-RU" sz="2300" dirty="0" smtClean="0"/>
              <a:t>Уметь прогнозировать развитие ситуации.</a:t>
            </a:r>
          </a:p>
          <a:p>
            <a:r>
              <a:rPr lang="ru-RU" sz="2300" b="1" dirty="0" smtClean="0"/>
              <a:t>Форма проведения:</a:t>
            </a:r>
            <a:r>
              <a:rPr lang="ru-RU" sz="2300" dirty="0" smtClean="0"/>
              <a:t> дискуссия</a:t>
            </a:r>
          </a:p>
          <a:p>
            <a:r>
              <a:rPr lang="ru-RU" sz="2300" b="1" dirty="0" smtClean="0"/>
              <a:t>Оборудование:</a:t>
            </a:r>
            <a:r>
              <a:rPr lang="ru-RU" sz="2300" dirty="0" smtClean="0"/>
              <a:t> приложение к занятию, ручка</a:t>
            </a:r>
          </a:p>
          <a:p>
            <a:endParaRPr lang="ru-RU" sz="23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Тема: «Развитие ответственности у детей»</a:t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r>
              <a:rPr lang="ru-RU" sz="2500" b="1" dirty="0" smtClean="0"/>
              <a:t>Цель:</a:t>
            </a:r>
            <a:r>
              <a:rPr lang="ru-RU" sz="2500" dirty="0" smtClean="0"/>
              <a:t> Высказать свои ожидания от встречи, узнать ожидания других.</a:t>
            </a:r>
          </a:p>
          <a:p>
            <a:r>
              <a:rPr lang="ru-RU" sz="2500" dirty="0" smtClean="0"/>
              <a:t>Давайте поговорим о том, что перед любой встречей всегда есть определённые ожидания. Например, когда человек идёт в театр, он хочет получить удовольствие от просмотра спектакля или встречами с актёрами. Так же и с семинаром.</a:t>
            </a:r>
          </a:p>
          <a:p>
            <a:r>
              <a:rPr lang="ru-RU" sz="2500" dirty="0" smtClean="0"/>
              <a:t>Ответьте пожалуйста на вопрос: «Какие ожидания были у вас, когда вы собирались придти сюда?»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1143000"/>
          </a:xfrm>
        </p:spPr>
        <p:txBody>
          <a:bodyPr>
            <a:normAutofit/>
          </a:bodyPr>
          <a:lstStyle/>
          <a:p>
            <a:pPr algn="ctr"/>
            <a:r>
              <a:rPr lang="ru-RU" sz="2300" i="1" dirty="0" smtClean="0"/>
              <a:t>Упражнение № 1 « Наши ожидания» 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2300" b="1" i="1" dirty="0" smtClean="0"/>
              <a:t>Ответственность</a:t>
            </a:r>
            <a:r>
              <a:rPr lang="ru-RU" sz="2300" dirty="0" smtClean="0"/>
              <a:t> — отношение зависимости человека от чего-то (от иного), воспринимаемого им (ретроспективно или перспективно) в качестве определяющего основания для принятия решений и совершения действий, прямо или косвенно направленных на сохранение иного или содействие ему.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00190"/>
          </a:xfrm>
        </p:spPr>
        <p:txBody>
          <a:bodyPr>
            <a:normAutofit/>
          </a:bodyPr>
          <a:lstStyle/>
          <a:p>
            <a:pPr algn="ctr"/>
            <a:r>
              <a:rPr lang="ru-RU" sz="2300" dirty="0" smtClean="0"/>
              <a:t>Мини-лекция «Что такое ответственность. Уровни и составляющие ответственности. Благоприятные условия развития ответственности».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92922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200" b="1" i="1" dirty="0" smtClean="0"/>
              <a:t>Уровни и составляющие ответственности.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300" u="sng" dirty="0" smtClean="0"/>
              <a:t>1. Понимание задачи.</a:t>
            </a:r>
            <a:endParaRPr lang="ru-RU" sz="3300" dirty="0" smtClean="0"/>
          </a:p>
          <a:p>
            <a:r>
              <a:rPr lang="ru-RU" sz="3300" dirty="0" smtClean="0"/>
              <a:t>Это знание того, что нужно сделать и как это сделать. Ребенок многое понимает по-своему. Для ясного понимания за­дачи нужно, чтобы родитель и ребенок все четко обсудили между собой.</a:t>
            </a:r>
          </a:p>
          <a:p>
            <a:r>
              <a:rPr lang="ru-RU" sz="3300" u="sng" dirty="0" smtClean="0"/>
              <a:t>2. Согласие с поставленной задачей.</a:t>
            </a:r>
            <a:endParaRPr lang="ru-RU" sz="3300" dirty="0" smtClean="0"/>
          </a:p>
          <a:p>
            <a:r>
              <a:rPr lang="ru-RU" sz="3300" dirty="0" smtClean="0"/>
              <a:t>У ребенка должен быть выбор («Что ты будешь делать: возьмешь пылесос или вытрешь пыль?»). Если есть выбор, то чув­ство ответственности будет проявляться на практике.</a:t>
            </a:r>
          </a:p>
          <a:p>
            <a:r>
              <a:rPr lang="ru-RU" sz="3300" u="sng" dirty="0" smtClean="0"/>
              <a:t>3. Умение самостоятельно мотивировать свои действия.</a:t>
            </a:r>
            <a:endParaRPr lang="ru-RU" sz="3300" dirty="0" smtClean="0"/>
          </a:p>
          <a:p>
            <a:r>
              <a:rPr lang="ru-RU" sz="3300" dirty="0" smtClean="0"/>
              <a:t>Родители должны учить подрастающего ребенка не только слушаться старших (внешняя мотивировка), но и научить, его самодисциплине. Можно помочь ему в этом, поощряя похвалой или наградой, а по мере взросления он научится видеть перспективу, а не сиюминутный выигрыш.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Приобретение участниками практического опыта ответственного поведения в ситуациях выбора. Для этого используется сочетание методов «мозгового штурма» и ролевой игры.</a:t>
            </a:r>
          </a:p>
          <a:p>
            <a:r>
              <a:rPr lang="ru-RU" dirty="0" smtClean="0"/>
              <a:t>Предлагаю вам сейчас разбиться на две команды.</a:t>
            </a:r>
          </a:p>
          <a:p>
            <a:r>
              <a:rPr lang="ru-RU" b="1" dirty="0" smtClean="0"/>
              <a:t>Задание: </a:t>
            </a:r>
          </a:p>
          <a:p>
            <a:r>
              <a:rPr lang="ru-RU" u="sng" dirty="0" smtClean="0"/>
              <a:t>Первой команде</a:t>
            </a:r>
            <a:r>
              <a:rPr lang="ru-RU" dirty="0" smtClean="0"/>
              <a:t>: придумать и записать как можно больше аргументов в пользу незащищенного сексуального контакта;</a:t>
            </a:r>
          </a:p>
          <a:p>
            <a:r>
              <a:rPr lang="ru-RU" u="sng" dirty="0" smtClean="0"/>
              <a:t>Второй команде</a:t>
            </a:r>
            <a:r>
              <a:rPr lang="ru-RU" dirty="0" smtClean="0"/>
              <a:t>: придумать и записать как можно больше аргументов для отказа от этого предложения.</a:t>
            </a:r>
          </a:p>
          <a:p>
            <a:r>
              <a:rPr lang="ru-RU" dirty="0" smtClean="0"/>
              <a:t>На примере такой ситуации: молодой человек и девушка вместе учатся в институте. Они встречаются два месяца. Им хорошо вместе, но девушка сомневается, что уже пришло время для более близких отношений.</a:t>
            </a:r>
          </a:p>
          <a:p>
            <a:r>
              <a:rPr lang="ru-RU" u="sng" dirty="0" smtClean="0"/>
              <a:t>Обсуждение</a:t>
            </a:r>
            <a:endParaRPr lang="ru-RU" dirty="0" smtClean="0"/>
          </a:p>
          <a:p>
            <a:r>
              <a:rPr lang="ru-RU" dirty="0" smtClean="0"/>
              <a:t>Возможна ли в жизни ситуация, которую вы только что видели?</a:t>
            </a:r>
          </a:p>
          <a:p>
            <a:r>
              <a:rPr lang="ru-RU" dirty="0" smtClean="0"/>
              <a:t>Если бы это происходило на самом деле, чем закончился бы этот разговор?</a:t>
            </a:r>
          </a:p>
          <a:p>
            <a:r>
              <a:rPr lang="ru-RU" dirty="0" smtClean="0"/>
              <a:t>Это как-то повлияло бы на дальнейшие отношения этой пары?</a:t>
            </a:r>
          </a:p>
          <a:p>
            <a:r>
              <a:rPr lang="ru-RU" dirty="0" smtClean="0"/>
              <a:t>Какие еще проблемы, связанные с сексуальными отношениями, возникают у молодых людей?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ctr"/>
            <a:r>
              <a:rPr lang="ru-RU" sz="2300" dirty="0" smtClean="0"/>
              <a:t>Упражнение №2  «Ответственное решение»</a:t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Цель:</a:t>
            </a:r>
            <a:r>
              <a:rPr lang="ru-RU" dirty="0" smtClean="0"/>
              <a:t> Осознание вреда зависимостей, определение меры зависимости.</a:t>
            </a:r>
          </a:p>
          <a:p>
            <a:r>
              <a:rPr lang="ru-RU" u="sng" dirty="0" smtClean="0"/>
              <a:t>Материалы</a:t>
            </a:r>
            <a:endParaRPr lang="ru-RU" dirty="0" smtClean="0"/>
          </a:p>
          <a:p>
            <a:r>
              <a:rPr lang="ru-RU" dirty="0" smtClean="0"/>
              <a:t>бумага, фломастеры, таймер.</a:t>
            </a:r>
          </a:p>
          <a:p>
            <a:r>
              <a:rPr lang="ru-RU" u="sng" dirty="0" smtClean="0"/>
              <a:t>Описание</a:t>
            </a:r>
            <a:endParaRPr lang="ru-RU" dirty="0" smtClean="0"/>
          </a:p>
          <a:p>
            <a:r>
              <a:rPr lang="ru-RU" dirty="0" smtClean="0"/>
              <a:t>Возьмите пожалуйста листочек и ручку и запишите следующие вопросы: </a:t>
            </a:r>
          </a:p>
          <a:p>
            <a:r>
              <a:rPr lang="ru-RU" dirty="0" smtClean="0"/>
              <a:t>1.Какие бывают привычки и зависимости?</a:t>
            </a:r>
          </a:p>
          <a:p>
            <a:r>
              <a:rPr lang="ru-RU" dirty="0" smtClean="0"/>
              <a:t>2.Для чего нужны зависимости?</a:t>
            </a:r>
          </a:p>
          <a:p>
            <a:r>
              <a:rPr lang="ru-RU" dirty="0" smtClean="0"/>
              <a:t>3.С чего начинаются зависимости?</a:t>
            </a:r>
          </a:p>
          <a:p>
            <a:r>
              <a:rPr lang="ru-RU" dirty="0" smtClean="0"/>
              <a:t>4.Как вы понимаете слова «не можешь отвязываться, не привязывайся»?</a:t>
            </a:r>
          </a:p>
          <a:p>
            <a:r>
              <a:rPr lang="ru-RU" dirty="0" smtClean="0"/>
              <a:t>5.Определите количественно меру этих зависимостей.</a:t>
            </a:r>
          </a:p>
          <a:p>
            <a:r>
              <a:rPr lang="ru-RU" dirty="0" smtClean="0"/>
              <a:t>6.Как эта тема и наше обсуждение связано с основной целью сегодняшнего дня и главными вопросами нашего семинара?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93978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Упражнение №3 «Мера зависимости»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500" b="1" dirty="0" smtClean="0"/>
              <a:t>Цель: </a:t>
            </a:r>
            <a:r>
              <a:rPr lang="ru-RU" sz="2500" dirty="0" smtClean="0"/>
              <a:t>Отработка навыков отказа, выбор наиболее эффективных стратегий отказа.</a:t>
            </a:r>
          </a:p>
          <a:p>
            <a:r>
              <a:rPr lang="ru-RU" sz="2500" dirty="0" smtClean="0"/>
              <a:t>Давайте вместе выберем добровольца для участия в главной роли. Вам  будет предложена ситуация, где  необходимо будет отказываться от чего-либо. Отказаться нужно </a:t>
            </a:r>
            <a:r>
              <a:rPr lang="ru-RU" sz="2500" u="sng" dirty="0" smtClean="0"/>
              <a:t>3-мя способами: агрессивно, уверенно, неуверенно.</a:t>
            </a:r>
            <a:endParaRPr lang="ru-RU" sz="2500" dirty="0" smtClean="0"/>
          </a:p>
          <a:p>
            <a:r>
              <a:rPr lang="ru-RU" sz="2500" b="1" i="1" dirty="0" smtClean="0"/>
              <a:t>Ситуация:</a:t>
            </a:r>
            <a:r>
              <a:rPr lang="ru-RU" sz="2500" dirty="0" smtClean="0"/>
              <a:t> </a:t>
            </a:r>
            <a:br>
              <a:rPr lang="ru-RU" sz="2500" dirty="0" smtClean="0"/>
            </a:br>
            <a:r>
              <a:rPr lang="ru-RU" sz="2500" dirty="0" smtClean="0"/>
              <a:t>1)  Лидер двора или знакомые просят приготовить подростка наркотик у него дома. </a:t>
            </a:r>
            <a:br>
              <a:rPr lang="ru-RU" sz="2500" dirty="0" smtClean="0"/>
            </a:br>
            <a:r>
              <a:rPr lang="ru-RU" sz="2500" dirty="0" smtClean="0"/>
              <a:t>2) Сосед просит подержать у подростка какую-то вещь. </a:t>
            </a:r>
            <a:br>
              <a:rPr lang="ru-RU" sz="2500" dirty="0" smtClean="0"/>
            </a:br>
            <a:r>
              <a:rPr lang="ru-RU" sz="2500" dirty="0" smtClean="0"/>
              <a:t>3) Просят купить наркотик.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2300" i="1" dirty="0" smtClean="0"/>
              <a:t>Упражнение № 4 «Давление группы»</a:t>
            </a:r>
            <a:r>
              <a:rPr lang="ru-RU" sz="2300" dirty="0" smtClean="0"/>
              <a:t/>
            </a:r>
            <a:br>
              <a:rPr lang="ru-RU" sz="2300" dirty="0" smtClean="0"/>
            </a:br>
            <a:endParaRPr lang="ru-RU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300" b="1" dirty="0" smtClean="0"/>
              <a:t>Цель: </a:t>
            </a:r>
            <a:r>
              <a:rPr lang="ru-RU" sz="2300" dirty="0" smtClean="0"/>
              <a:t>Игра дает возможность осознать опасность рискованного поведения, наглядно представить участникам особенности одного из кризисных моментов для человека, живущего в обществе, где распространяется ВИЧ-инфекция, инфекции, передающиеся половым путем, алкоголизм и наркомания. Понимание состояния человека, принимающего решение о прохождении тестирования на ВИЧ, ожидающего результат и получающего отрицательный/положительный результат.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43914" cy="785818"/>
          </a:xfrm>
        </p:spPr>
        <p:txBody>
          <a:bodyPr>
            <a:noAutofit/>
          </a:bodyPr>
          <a:lstStyle/>
          <a:p>
            <a:pPr algn="ctr"/>
            <a:r>
              <a:rPr lang="ru-RU" sz="2500" i="1" dirty="0" smtClean="0"/>
              <a:t>Упражнение № 5 «Степной огонь»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967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ГОСУДАРСТВЕННОЕ  КАЗЕННОЕ УЧРЕЖДЕНИЕ СОЦИАЛЬНОГО ОБСЛУЖИВАНИЯ РОСТОВСКОЙ ОБЛАСТИ ЦЕНТР ПОМОЩИ ДЕТЯМ, ОСТАВШИМСЯ БЕЗ ПОПЕЧЕНИЯ РОДИТЕЛЕЙ, "ЁЛКИНСКИЙ ЦЕНТР ПОМОЩИ ДЕТЯМ" ул. Тимирязева 1, х. Ёлкин  Багаевский р-н  Ростовская  обл. 346621 тел. 8(86357) 41536   Е-mail dd_elkin@rostobr.ru       Заседание детско-родительского клуба «За руку с семьей»   28 января 2022 года </vt:lpstr>
      <vt:lpstr>Тема: «Развитие ответственности у детей» </vt:lpstr>
      <vt:lpstr>Упражнение № 1 « Наши ожидания»  </vt:lpstr>
      <vt:lpstr>Мини-лекция «Что такое ответственность. Уровни и составляющие ответственности. Благоприятные условия развития ответственности». </vt:lpstr>
      <vt:lpstr>Слайд 5</vt:lpstr>
      <vt:lpstr>Упражнение №2  «Ответственное решение» </vt:lpstr>
      <vt:lpstr>Упражнение №3 «Мера зависимости» </vt:lpstr>
      <vt:lpstr>Упражнение № 4 «Давление группы» </vt:lpstr>
      <vt:lpstr>Упражнение № 5 «Степной огонь» </vt:lpstr>
      <vt:lpstr>Упражнение № 6 «Построиться по…» </vt:lpstr>
      <vt:lpstr>Упражнение № 7 «Скажи «нет»</vt:lpstr>
      <vt:lpstr>Слайд 12</vt:lpstr>
      <vt:lpstr>Упражнение № 9 «Точки приложения»</vt:lpstr>
      <vt:lpstr>Выходная рефлексия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КАЗЕННОЕ УЧРЕЖДЕНИЕ СОЦИАЛЬНОГО ОБСЛУЖИВАНИЯ РОСТОВСКОЙ ОБЛАСТИ ЦЕНТР ПОМОЩИ ДЕТЯМ, ОСТАВШИМСЯ БЕЗ ПОПЕЧЕНИЯ РОДИТЕЛЕЙ, "ЁЛКИНСКИЙ ЦЕНТР ПОМОЩИ ДЕТЯМ" ОКПО 53531588  ОГРН 1026100705487  ИНН/КПП 6103005121/ 610301001 ул. Тимирязева 1, х. Ёлкин  Багаевский р-н  Ростовская  обл. 346621 тел. 8(86357) 41536   Е-mail dd_elkin@rostobr.ru       Заседание детско-родительского клуба «За руку с семьей»   28 января 2022 года </dc:title>
  <dc:creator>User2</dc:creator>
  <cp:lastModifiedBy>ПК</cp:lastModifiedBy>
  <cp:revision>7</cp:revision>
  <dcterms:created xsi:type="dcterms:W3CDTF">2022-02-08T15:00:44Z</dcterms:created>
  <dcterms:modified xsi:type="dcterms:W3CDTF">2022-02-14T07:11:00Z</dcterms:modified>
</cp:coreProperties>
</file>