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74" r:id="rId4"/>
    <p:sldId id="259" r:id="rId5"/>
    <p:sldId id="277" r:id="rId6"/>
    <p:sldId id="261" r:id="rId7"/>
    <p:sldId id="278" r:id="rId8"/>
    <p:sldId id="279" r:id="rId9"/>
    <p:sldId id="272" r:id="rId10"/>
    <p:sldId id="271" r:id="rId11"/>
    <p:sldId id="268" r:id="rId12"/>
    <p:sldId id="262" r:id="rId13"/>
    <p:sldId id="273" r:id="rId14"/>
    <p:sldId id="265" r:id="rId15"/>
  </p:sldIdLst>
  <p:sldSz cx="12192000" cy="6858000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EF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84" autoAdjust="0"/>
    <p:restoredTop sz="98391" autoAdjust="0"/>
  </p:normalViewPr>
  <p:slideViewPr>
    <p:cSldViewPr>
      <p:cViewPr varScale="1">
        <p:scale>
          <a:sx n="112" d="100"/>
          <a:sy n="112" d="100"/>
        </p:scale>
        <p:origin x="-26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42"/>
    </p:cViewPr>
  </p:notesTextViewPr>
  <p:notesViewPr>
    <p:cSldViewPr>
      <p:cViewPr varScale="1">
        <p:scale>
          <a:sx n="49" d="100"/>
          <a:sy n="49" d="100"/>
        </p:scale>
        <p:origin x="2910" y="60"/>
      </p:cViewPr>
      <p:guideLst/>
    </p:cSldViewPr>
  </p:notes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</a:defRPr>
            </a:pPr>
            <a:r>
              <a:rPr lang="ru-RU" dirty="0">
                <a:solidFill>
                  <a:srgbClr val="002060"/>
                </a:solidFill>
              </a:rPr>
              <a:t>Возрастной состав </a:t>
            </a:r>
            <a:r>
              <a:rPr lang="ru-RU" baseline="0" dirty="0">
                <a:solidFill>
                  <a:srgbClr val="002060"/>
                </a:solidFill>
              </a:rPr>
              <a:t> воспитанников СВГ</a:t>
            </a:r>
            <a:endParaRPr lang="ru-RU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12078812260536398"/>
          <c:y val="1.5679012345679012E-2"/>
        </c:manualLayout>
      </c:layout>
    </c:title>
    <c:plotArea>
      <c:layout>
        <c:manualLayout>
          <c:layoutTarget val="inner"/>
          <c:xMode val="edge"/>
          <c:yMode val="edge"/>
          <c:x val="0.15624417445858391"/>
          <c:y val="0.20164921490076898"/>
          <c:w val="0.50546024054843142"/>
          <c:h val="0.6697853294654010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2240" baseline="0">
                    <a:latin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От 7 до 10 лет</c:v>
                </c:pt>
                <c:pt idx="1">
                  <c:v>от 10 до 14 </c:v>
                </c:pt>
                <c:pt idx="2">
                  <c:v>от 14 и старше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5</c:v>
                </c:pt>
                <c:pt idx="2">
                  <c:v>15</c:v>
                </c:pt>
              </c:numCache>
            </c:numRef>
          </c:val>
        </c:ser>
        <c:gapWidth val="100"/>
        <c:axId val="103964032"/>
        <c:axId val="103986304"/>
      </c:barChart>
      <c:catAx>
        <c:axId val="10396403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3986304"/>
        <c:crosses val="autoZero"/>
        <c:auto val="1"/>
        <c:lblAlgn val="ctr"/>
        <c:lblOffset val="100"/>
      </c:catAx>
      <c:valAx>
        <c:axId val="103986304"/>
        <c:scaling>
          <c:orientation val="minMax"/>
        </c:scaling>
        <c:axPos val="l"/>
        <c:majorGridlines/>
        <c:numFmt formatCode="General" sourceLinked="1"/>
        <c:tickLblPos val="nextTo"/>
        <c:crossAx val="103964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454351145038165"/>
          <c:y val="0.35554138486312376"/>
          <c:w val="0.26253027989821881"/>
          <c:h val="0.31136215780998444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Статусный состав воспитанников в СВГ</a:t>
            </a:r>
          </a:p>
        </c:rich>
      </c:tx>
      <c:layout>
        <c:manualLayout>
          <c:xMode val="edge"/>
          <c:yMode val="edge"/>
          <c:x val="0.22039338689672469"/>
          <c:y val="7.60233824778275E-2"/>
        </c:manualLayout>
      </c:layout>
    </c:title>
    <c:view3D>
      <c:rotX val="75"/>
      <c:perspective val="90"/>
    </c:view3D>
    <c:plotArea>
      <c:layout>
        <c:manualLayout>
          <c:layoutTarget val="inner"/>
          <c:xMode val="edge"/>
          <c:yMode val="edge"/>
          <c:x val="0"/>
          <c:y val="0.16465893846602525"/>
          <c:w val="1"/>
          <c:h val="0.7908797145769626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5"/>
              </a:solidFill>
            </c:spPr>
          </c:dPt>
          <c:dLbls>
            <c:dLbl>
              <c:idx val="1"/>
              <c:layout>
                <c:manualLayout>
                  <c:x val="0.18144943820224768"/>
                  <c:y val="-7.960416666666667E-2"/>
                </c:manualLayout>
              </c:layout>
              <c:dLblPos val="bestFit"/>
              <c:showLegendKey val="1"/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ctr"/>
            <c:showLegendKey val="1"/>
            <c:showVal val="1"/>
            <c:showLeaderLines val="1"/>
          </c:dLbls>
          <c:cat>
            <c:strRef>
              <c:f>Лист1!$A$1:$B$1</c:f>
              <c:strCache>
                <c:ptCount val="2"/>
                <c:pt idx="0">
                  <c:v>Под надзор</c:v>
                </c:pt>
                <c:pt idx="1">
                  <c:v>По заявлению ЗП</c:v>
                </c:pt>
              </c:strCache>
            </c:strRef>
          </c:cat>
          <c:val>
            <c:numRef>
              <c:f>Лист1!$A$2:$B$2</c:f>
              <c:numCache>
                <c:formatCode>General</c:formatCode>
                <c:ptCount val="2"/>
                <c:pt idx="0">
                  <c:v>9</c:v>
                </c:pt>
                <c:pt idx="1">
                  <c:v>11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8.9693383270911364E-2"/>
          <c:y val="0.7923934099616855"/>
          <c:w val="0.87668264669163565"/>
          <c:h val="0.18919724137931052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EF0A6A-F750-4E21-A9CF-1060DB02D2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8047A3-29DD-4521-ACCF-58676EC36CC2}">
      <dgm:prSet/>
      <dgm:spPr>
        <a:solidFill>
          <a:schemeClr val="bg1"/>
        </a:solidFill>
      </dgm:spPr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1.Традиционные дела календарного плана воспитательной работы</a:t>
          </a:r>
          <a:endParaRPr lang="ru-RU" dirty="0">
            <a:solidFill>
              <a:srgbClr val="002060"/>
            </a:solidFill>
          </a:endParaRPr>
        </a:p>
      </dgm:t>
    </dgm:pt>
    <dgm:pt modelId="{3879F84C-51EF-4572-9B2C-353054E4B05A}" type="parTrans" cxnId="{2C8AA657-F860-41DD-A3D7-BDD54750B89E}">
      <dgm:prSet/>
      <dgm:spPr/>
      <dgm:t>
        <a:bodyPr/>
        <a:lstStyle/>
        <a:p>
          <a:endParaRPr lang="ru-RU"/>
        </a:p>
      </dgm:t>
    </dgm:pt>
    <dgm:pt modelId="{4BA98BE9-B2DC-4CBD-8CD9-3C19D11ED730}" type="sibTrans" cxnId="{2C8AA657-F860-41DD-A3D7-BDD54750B89E}">
      <dgm:prSet/>
      <dgm:spPr/>
      <dgm:t>
        <a:bodyPr/>
        <a:lstStyle/>
        <a:p>
          <a:endParaRPr lang="ru-RU"/>
        </a:p>
      </dgm:t>
    </dgm:pt>
    <dgm:pt modelId="{1347A96C-996B-43C5-9742-B133AAA73647}">
      <dgm:prSet/>
      <dgm:spPr>
        <a:solidFill>
          <a:schemeClr val="bg1"/>
        </a:solidFill>
      </dgm:spPr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2. Организация и участие в акциях, проектах   благотворительной, экологической, патриотической, трудовой направленности, интересных и значимых для воспитанников, объединяющих их вместе с педагогами в единый коллектив.</a:t>
          </a:r>
          <a:endParaRPr lang="ru-RU" b="1" dirty="0">
            <a:solidFill>
              <a:srgbClr val="002060"/>
            </a:solidFill>
          </a:endParaRPr>
        </a:p>
      </dgm:t>
    </dgm:pt>
    <dgm:pt modelId="{36484F75-FACC-4C3C-9421-862A93465280}" type="parTrans" cxnId="{C4B1476D-57E9-4EC3-BB06-6702893AD383}">
      <dgm:prSet/>
      <dgm:spPr/>
      <dgm:t>
        <a:bodyPr/>
        <a:lstStyle/>
        <a:p>
          <a:endParaRPr lang="ru-RU"/>
        </a:p>
      </dgm:t>
    </dgm:pt>
    <dgm:pt modelId="{E843AF37-11C3-4B5B-ACA9-C03182D72640}" type="sibTrans" cxnId="{C4B1476D-57E9-4EC3-BB06-6702893AD383}">
      <dgm:prSet/>
      <dgm:spPr/>
      <dgm:t>
        <a:bodyPr/>
        <a:lstStyle/>
        <a:p>
          <a:endParaRPr lang="ru-RU"/>
        </a:p>
      </dgm:t>
    </dgm:pt>
    <dgm:pt modelId="{C42E5C13-1304-477D-8C9B-F0B8AEE50A53}" type="pres">
      <dgm:prSet presAssocID="{4CEF0A6A-F750-4E21-A9CF-1060DB02D2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702274-F72E-4BBC-B223-E784D05EB113}" type="pres">
      <dgm:prSet presAssocID="{E58047A3-29DD-4521-ACCF-58676EC36CC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9CD85-3E92-4FCA-8764-BD6DC2D30A63}" type="pres">
      <dgm:prSet presAssocID="{4BA98BE9-B2DC-4CBD-8CD9-3C19D11ED730}" presName="spacer" presStyleCnt="0"/>
      <dgm:spPr/>
    </dgm:pt>
    <dgm:pt modelId="{89CDFCC1-F7E2-442B-A490-7274F666E0D3}" type="pres">
      <dgm:prSet presAssocID="{1347A96C-996B-43C5-9742-B133AAA7364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8AA657-F860-41DD-A3D7-BDD54750B89E}" srcId="{4CEF0A6A-F750-4E21-A9CF-1060DB02D296}" destId="{E58047A3-29DD-4521-ACCF-58676EC36CC2}" srcOrd="0" destOrd="0" parTransId="{3879F84C-51EF-4572-9B2C-353054E4B05A}" sibTransId="{4BA98BE9-B2DC-4CBD-8CD9-3C19D11ED730}"/>
    <dgm:cxn modelId="{017CCBA2-D7CE-4E94-BE3E-7BB3B0305FD5}" type="presOf" srcId="{1347A96C-996B-43C5-9742-B133AAA73647}" destId="{89CDFCC1-F7E2-442B-A490-7274F666E0D3}" srcOrd="0" destOrd="0" presId="urn:microsoft.com/office/officeart/2005/8/layout/vList2"/>
    <dgm:cxn modelId="{C4B1476D-57E9-4EC3-BB06-6702893AD383}" srcId="{4CEF0A6A-F750-4E21-A9CF-1060DB02D296}" destId="{1347A96C-996B-43C5-9742-B133AAA73647}" srcOrd="1" destOrd="0" parTransId="{36484F75-FACC-4C3C-9421-862A93465280}" sibTransId="{E843AF37-11C3-4B5B-ACA9-C03182D72640}"/>
    <dgm:cxn modelId="{C3BADD5C-4BE0-4B98-8010-07783380D95E}" type="presOf" srcId="{E58047A3-29DD-4521-ACCF-58676EC36CC2}" destId="{A0702274-F72E-4BBC-B223-E784D05EB113}" srcOrd="0" destOrd="0" presId="urn:microsoft.com/office/officeart/2005/8/layout/vList2"/>
    <dgm:cxn modelId="{0AFD6670-45C3-4FF7-9370-AEB6287F6F8D}" type="presOf" srcId="{4CEF0A6A-F750-4E21-A9CF-1060DB02D296}" destId="{C42E5C13-1304-477D-8C9B-F0B8AEE50A53}" srcOrd="0" destOrd="0" presId="urn:microsoft.com/office/officeart/2005/8/layout/vList2"/>
    <dgm:cxn modelId="{E2EF44C0-DA20-43BA-8C5B-BECA39826DB7}" type="presParOf" srcId="{C42E5C13-1304-477D-8C9B-F0B8AEE50A53}" destId="{A0702274-F72E-4BBC-B223-E784D05EB113}" srcOrd="0" destOrd="0" presId="urn:microsoft.com/office/officeart/2005/8/layout/vList2"/>
    <dgm:cxn modelId="{7B846EFA-3546-48B2-9EAA-5A5974304BF9}" type="presParOf" srcId="{C42E5C13-1304-477D-8C9B-F0B8AEE50A53}" destId="{9189CD85-3E92-4FCA-8764-BD6DC2D30A63}" srcOrd="1" destOrd="0" presId="urn:microsoft.com/office/officeart/2005/8/layout/vList2"/>
    <dgm:cxn modelId="{887E61C1-FFE5-49B1-868A-D1B718888DEF}" type="presParOf" srcId="{C42E5C13-1304-477D-8C9B-F0B8AEE50A53}" destId="{89CDFCC1-F7E2-442B-A490-7274F666E0D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2386CF-D000-4D1E-A5E1-AF0982DFDBA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DFA5CA-D9DD-4784-9EBF-5BCDE8C469F0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1.Формировать основы гражданской идентичности: чувства сопричастности и ответственности за свою Родину</a:t>
          </a:r>
          <a:endParaRPr lang="ru-RU" b="1" dirty="0">
            <a:solidFill>
              <a:srgbClr val="002060"/>
            </a:solidFill>
          </a:endParaRPr>
        </a:p>
      </dgm:t>
    </dgm:pt>
    <dgm:pt modelId="{91D1C8E1-522A-4F41-971C-9D70C7E5511E}" type="parTrans" cxnId="{9559F643-AA04-4EB6-A6DA-CF669E557ECC}">
      <dgm:prSet/>
      <dgm:spPr/>
      <dgm:t>
        <a:bodyPr/>
        <a:lstStyle/>
        <a:p>
          <a:endParaRPr lang="ru-RU"/>
        </a:p>
      </dgm:t>
    </dgm:pt>
    <dgm:pt modelId="{16EC1D69-79B3-4F18-8257-37F2CE6FF03B}" type="sibTrans" cxnId="{9559F643-AA04-4EB6-A6DA-CF669E557ECC}">
      <dgm:prSet/>
      <dgm:spPr/>
      <dgm:t>
        <a:bodyPr/>
        <a:lstStyle/>
        <a:p>
          <a:endParaRPr lang="ru-RU"/>
        </a:p>
      </dgm:t>
    </dgm:pt>
    <dgm:pt modelId="{706DB02A-E822-4C83-A14B-2E4EF908E5DF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  <a:cs typeface="Times New Roman" pitchFamily="18" charset="0"/>
            </a:rPr>
            <a:t>2.Развитие чувства </a:t>
          </a:r>
          <a:r>
            <a:rPr lang="ru-RU" b="1" dirty="0" smtClean="0">
              <a:solidFill>
                <a:srgbClr val="002060"/>
              </a:solidFill>
            </a:rPr>
            <a:t>сопереживания, формирование желания помогать людям</a:t>
          </a:r>
          <a:endParaRPr lang="ru-RU" dirty="0">
            <a:solidFill>
              <a:srgbClr val="002060"/>
            </a:solidFill>
          </a:endParaRPr>
        </a:p>
      </dgm:t>
    </dgm:pt>
    <dgm:pt modelId="{111EBE2C-7EAD-4C33-9EDF-E1A61F3C3402}" type="parTrans" cxnId="{6F288323-F8A3-4337-B117-41D087295C2B}">
      <dgm:prSet/>
      <dgm:spPr/>
      <dgm:t>
        <a:bodyPr/>
        <a:lstStyle/>
        <a:p>
          <a:endParaRPr lang="ru-RU"/>
        </a:p>
      </dgm:t>
    </dgm:pt>
    <dgm:pt modelId="{5E7B7F2E-88B7-414D-A0FC-32A477C77741}" type="sibTrans" cxnId="{6F288323-F8A3-4337-B117-41D087295C2B}">
      <dgm:prSet/>
      <dgm:spPr/>
      <dgm:t>
        <a:bodyPr/>
        <a:lstStyle/>
        <a:p>
          <a:endParaRPr lang="ru-RU"/>
        </a:p>
      </dgm:t>
    </dgm:pt>
    <dgm:pt modelId="{2AC4E00D-4737-4193-B327-01685DBC8A3B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3.Организация взаимодействия между детьми и  взрослыми</a:t>
          </a:r>
          <a:endParaRPr lang="ru-RU" b="1" dirty="0">
            <a:solidFill>
              <a:srgbClr val="002060"/>
            </a:solidFill>
          </a:endParaRPr>
        </a:p>
      </dgm:t>
    </dgm:pt>
    <dgm:pt modelId="{2EF61527-D2AA-47E4-9BA9-5FDFB1AC46EF}" type="parTrans" cxnId="{47C70F9B-42C4-4A08-BBC8-2D0E2492E150}">
      <dgm:prSet/>
      <dgm:spPr/>
      <dgm:t>
        <a:bodyPr/>
        <a:lstStyle/>
        <a:p>
          <a:endParaRPr lang="ru-RU"/>
        </a:p>
      </dgm:t>
    </dgm:pt>
    <dgm:pt modelId="{F85B13AA-A5FB-4F2B-B5CF-DFC232CD446C}" type="sibTrans" cxnId="{47C70F9B-42C4-4A08-BBC8-2D0E2492E150}">
      <dgm:prSet/>
      <dgm:spPr/>
      <dgm:t>
        <a:bodyPr/>
        <a:lstStyle/>
        <a:p>
          <a:endParaRPr lang="ru-RU"/>
        </a:p>
      </dgm:t>
    </dgm:pt>
    <dgm:pt modelId="{752FC37B-B88F-41E7-B001-D0552789C73D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1" baseline="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4. Вовлечение  социального окружения в практики, что  </a:t>
          </a:r>
          <a:r>
            <a:rPr lang="ru-RU" b="1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становится источником ситуацией развития, причем как воспитанников</a:t>
          </a:r>
          <a:r>
            <a:rPr lang="ru-RU" b="1" baseline="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 и членов коллектива,</a:t>
          </a:r>
          <a:r>
            <a:rPr lang="ru-RU" b="1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так и</a:t>
          </a:r>
          <a:r>
            <a:rPr lang="ru-RU" b="1" baseline="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других коллективов организ</a:t>
          </a:r>
          <a:r>
            <a:rPr lang="ru-RU" baseline="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аций</a:t>
          </a:r>
        </a:p>
      </dgm:t>
    </dgm:pt>
    <dgm:pt modelId="{DD305A8A-910C-4C5A-9980-8FECC167B39F}" type="parTrans" cxnId="{1046F7A5-7C10-4FEB-8447-E1CB90BED5BE}">
      <dgm:prSet/>
      <dgm:spPr/>
      <dgm:t>
        <a:bodyPr/>
        <a:lstStyle/>
        <a:p>
          <a:endParaRPr lang="ru-RU"/>
        </a:p>
      </dgm:t>
    </dgm:pt>
    <dgm:pt modelId="{F6B80EC3-60E9-4AE1-9A38-55F02899F08E}" type="sibTrans" cxnId="{1046F7A5-7C10-4FEB-8447-E1CB90BED5BE}">
      <dgm:prSet/>
      <dgm:spPr/>
      <dgm:t>
        <a:bodyPr/>
        <a:lstStyle/>
        <a:p>
          <a:endParaRPr lang="ru-RU"/>
        </a:p>
      </dgm:t>
    </dgm:pt>
    <dgm:pt modelId="{64D3E635-B1D6-4442-B8AB-8550639BD529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rgbClr val="002060"/>
              </a:solidFill>
            </a:rPr>
            <a:t>5. </a:t>
          </a:r>
          <a:r>
            <a:rPr lang="ru-RU" b="1" dirty="0" smtClean="0">
              <a:solidFill>
                <a:srgbClr val="002060"/>
              </a:solidFill>
            </a:rPr>
            <a:t>Развитие социально-коммуникативных качеств воспитанников </a:t>
          </a:r>
          <a:endParaRPr lang="ru-RU" b="1" dirty="0">
            <a:solidFill>
              <a:srgbClr val="002060"/>
            </a:solidFill>
          </a:endParaRPr>
        </a:p>
      </dgm:t>
    </dgm:pt>
    <dgm:pt modelId="{88682F60-C012-4044-9CC5-612727FD781D}" type="parTrans" cxnId="{51B6AFE5-774B-4525-9CDF-FB843757F2C9}">
      <dgm:prSet/>
      <dgm:spPr/>
      <dgm:t>
        <a:bodyPr/>
        <a:lstStyle/>
        <a:p>
          <a:endParaRPr lang="ru-RU"/>
        </a:p>
      </dgm:t>
    </dgm:pt>
    <dgm:pt modelId="{DF6EF219-BD3E-4E6D-8791-A77BAE9764CF}" type="sibTrans" cxnId="{51B6AFE5-774B-4525-9CDF-FB843757F2C9}">
      <dgm:prSet/>
      <dgm:spPr/>
      <dgm:t>
        <a:bodyPr/>
        <a:lstStyle/>
        <a:p>
          <a:endParaRPr lang="ru-RU"/>
        </a:p>
      </dgm:t>
    </dgm:pt>
    <dgm:pt modelId="{EAEDF03D-F9AB-4D8C-A81B-3DBD0A7EBA31}" type="pres">
      <dgm:prSet presAssocID="{D82386CF-D000-4D1E-A5E1-AF0982DFDB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108B3F-3D4A-4AB3-9C99-BC267331F0B6}" type="pres">
      <dgm:prSet presAssocID="{1DDFA5CA-D9DD-4784-9EBF-5BCDE8C469F0}" presName="parentText" presStyleLbl="node1" presStyleIdx="0" presStyleCnt="5" custLinFactNeighborY="-755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A407C5-6E13-4976-95EE-A7643E0CCCBC}" type="pres">
      <dgm:prSet presAssocID="{16EC1D69-79B3-4F18-8257-37F2CE6FF03B}" presName="spacer" presStyleCnt="0"/>
      <dgm:spPr/>
    </dgm:pt>
    <dgm:pt modelId="{B0AB2490-7977-43A1-8812-7710DC8103DC}" type="pres">
      <dgm:prSet presAssocID="{706DB02A-E822-4C83-A14B-2E4EF908E5DF}" presName="parentText" presStyleLbl="node1" presStyleIdx="1" presStyleCnt="5" custLinFactY="-2633" custLinFactNeighborX="42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382B71-C972-4286-820B-2C510A10E179}" type="pres">
      <dgm:prSet presAssocID="{5E7B7F2E-88B7-414D-A0FC-32A477C77741}" presName="spacer" presStyleCnt="0"/>
      <dgm:spPr/>
    </dgm:pt>
    <dgm:pt modelId="{2B29B338-713C-4061-B45C-4ACE06285BE4}" type="pres">
      <dgm:prSet presAssocID="{2AC4E00D-4737-4193-B327-01685DBC8A3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F5F69-A13E-4E62-A950-1A6A12D54332}" type="pres">
      <dgm:prSet presAssocID="{F85B13AA-A5FB-4F2B-B5CF-DFC232CD446C}" presName="spacer" presStyleCnt="0"/>
      <dgm:spPr/>
    </dgm:pt>
    <dgm:pt modelId="{92C19338-0F1C-4AD9-B8FA-F845735F8A4E}" type="pres">
      <dgm:prSet presAssocID="{752FC37B-B88F-41E7-B001-D0552789C73D}" presName="parentText" presStyleLbl="node1" presStyleIdx="3" presStyleCnt="5" custLinFactY="-1143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70B559-216E-4C61-844D-5C6FA55181E0}" type="pres">
      <dgm:prSet presAssocID="{F6B80EC3-60E9-4AE1-9A38-55F02899F08E}" presName="spacer" presStyleCnt="0"/>
      <dgm:spPr/>
    </dgm:pt>
    <dgm:pt modelId="{76BF6308-5069-4A3B-9579-E4F564336231}" type="pres">
      <dgm:prSet presAssocID="{64D3E635-B1D6-4442-B8AB-8550639BD529}" presName="parentText" presStyleLbl="node1" presStyleIdx="4" presStyleCnt="5" custLinFactNeighborX="-389" custLinFactNeighborY="-843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B6AFE5-774B-4525-9CDF-FB843757F2C9}" srcId="{D82386CF-D000-4D1E-A5E1-AF0982DFDBA1}" destId="{64D3E635-B1D6-4442-B8AB-8550639BD529}" srcOrd="4" destOrd="0" parTransId="{88682F60-C012-4044-9CC5-612727FD781D}" sibTransId="{DF6EF219-BD3E-4E6D-8791-A77BAE9764CF}"/>
    <dgm:cxn modelId="{6FB85EDD-7CC9-4B5D-BC89-2EC040D5E971}" type="presOf" srcId="{2AC4E00D-4737-4193-B327-01685DBC8A3B}" destId="{2B29B338-713C-4061-B45C-4ACE06285BE4}" srcOrd="0" destOrd="0" presId="urn:microsoft.com/office/officeart/2005/8/layout/vList2"/>
    <dgm:cxn modelId="{27C1D674-1B18-4C6E-A4FE-EE5B22635A43}" type="presOf" srcId="{706DB02A-E822-4C83-A14B-2E4EF908E5DF}" destId="{B0AB2490-7977-43A1-8812-7710DC8103DC}" srcOrd="0" destOrd="0" presId="urn:microsoft.com/office/officeart/2005/8/layout/vList2"/>
    <dgm:cxn modelId="{CBB3EA94-CC87-4086-A2B3-2DD749634140}" type="presOf" srcId="{64D3E635-B1D6-4442-B8AB-8550639BD529}" destId="{76BF6308-5069-4A3B-9579-E4F564336231}" srcOrd="0" destOrd="0" presId="urn:microsoft.com/office/officeart/2005/8/layout/vList2"/>
    <dgm:cxn modelId="{1046F7A5-7C10-4FEB-8447-E1CB90BED5BE}" srcId="{D82386CF-D000-4D1E-A5E1-AF0982DFDBA1}" destId="{752FC37B-B88F-41E7-B001-D0552789C73D}" srcOrd="3" destOrd="0" parTransId="{DD305A8A-910C-4C5A-9980-8FECC167B39F}" sibTransId="{F6B80EC3-60E9-4AE1-9A38-55F02899F08E}"/>
    <dgm:cxn modelId="{6F288323-F8A3-4337-B117-41D087295C2B}" srcId="{D82386CF-D000-4D1E-A5E1-AF0982DFDBA1}" destId="{706DB02A-E822-4C83-A14B-2E4EF908E5DF}" srcOrd="1" destOrd="0" parTransId="{111EBE2C-7EAD-4C33-9EDF-E1A61F3C3402}" sibTransId="{5E7B7F2E-88B7-414D-A0FC-32A477C77741}"/>
    <dgm:cxn modelId="{CB353D0E-B564-48A4-BA82-A6DA7CDC847C}" type="presOf" srcId="{752FC37B-B88F-41E7-B001-D0552789C73D}" destId="{92C19338-0F1C-4AD9-B8FA-F845735F8A4E}" srcOrd="0" destOrd="0" presId="urn:microsoft.com/office/officeart/2005/8/layout/vList2"/>
    <dgm:cxn modelId="{9559F643-AA04-4EB6-A6DA-CF669E557ECC}" srcId="{D82386CF-D000-4D1E-A5E1-AF0982DFDBA1}" destId="{1DDFA5CA-D9DD-4784-9EBF-5BCDE8C469F0}" srcOrd="0" destOrd="0" parTransId="{91D1C8E1-522A-4F41-971C-9D70C7E5511E}" sibTransId="{16EC1D69-79B3-4F18-8257-37F2CE6FF03B}"/>
    <dgm:cxn modelId="{868FDDC9-9A6F-4E2E-AEBC-A72FF22706F0}" type="presOf" srcId="{1DDFA5CA-D9DD-4784-9EBF-5BCDE8C469F0}" destId="{83108B3F-3D4A-4AB3-9C99-BC267331F0B6}" srcOrd="0" destOrd="0" presId="urn:microsoft.com/office/officeart/2005/8/layout/vList2"/>
    <dgm:cxn modelId="{F6CA58F3-A9DE-4255-BCC2-8FD1ED6A56F1}" type="presOf" srcId="{D82386CF-D000-4D1E-A5E1-AF0982DFDBA1}" destId="{EAEDF03D-F9AB-4D8C-A81B-3DBD0A7EBA31}" srcOrd="0" destOrd="0" presId="urn:microsoft.com/office/officeart/2005/8/layout/vList2"/>
    <dgm:cxn modelId="{47C70F9B-42C4-4A08-BBC8-2D0E2492E150}" srcId="{D82386CF-D000-4D1E-A5E1-AF0982DFDBA1}" destId="{2AC4E00D-4737-4193-B327-01685DBC8A3B}" srcOrd="2" destOrd="0" parTransId="{2EF61527-D2AA-47E4-9BA9-5FDFB1AC46EF}" sibTransId="{F85B13AA-A5FB-4F2B-B5CF-DFC232CD446C}"/>
    <dgm:cxn modelId="{1097DA97-156D-448F-8C3F-6C8A73575B06}" type="presParOf" srcId="{EAEDF03D-F9AB-4D8C-A81B-3DBD0A7EBA31}" destId="{83108B3F-3D4A-4AB3-9C99-BC267331F0B6}" srcOrd="0" destOrd="0" presId="urn:microsoft.com/office/officeart/2005/8/layout/vList2"/>
    <dgm:cxn modelId="{C0460706-CA05-4CCC-AEC0-99D3525A1C2B}" type="presParOf" srcId="{EAEDF03D-F9AB-4D8C-A81B-3DBD0A7EBA31}" destId="{60A407C5-6E13-4976-95EE-A7643E0CCCBC}" srcOrd="1" destOrd="0" presId="urn:microsoft.com/office/officeart/2005/8/layout/vList2"/>
    <dgm:cxn modelId="{EB97BFAD-D9E9-4627-80C9-27ABC4A38739}" type="presParOf" srcId="{EAEDF03D-F9AB-4D8C-A81B-3DBD0A7EBA31}" destId="{B0AB2490-7977-43A1-8812-7710DC8103DC}" srcOrd="2" destOrd="0" presId="urn:microsoft.com/office/officeart/2005/8/layout/vList2"/>
    <dgm:cxn modelId="{66E15F63-E786-43BC-9CAA-FF908C64AAD3}" type="presParOf" srcId="{EAEDF03D-F9AB-4D8C-A81B-3DBD0A7EBA31}" destId="{F7382B71-C972-4286-820B-2C510A10E179}" srcOrd="3" destOrd="0" presId="urn:microsoft.com/office/officeart/2005/8/layout/vList2"/>
    <dgm:cxn modelId="{BBEC6228-DAD3-4257-AF0A-A936E7E0F05B}" type="presParOf" srcId="{EAEDF03D-F9AB-4D8C-A81B-3DBD0A7EBA31}" destId="{2B29B338-713C-4061-B45C-4ACE06285BE4}" srcOrd="4" destOrd="0" presId="urn:microsoft.com/office/officeart/2005/8/layout/vList2"/>
    <dgm:cxn modelId="{61BC1826-0072-447C-93B4-DC243E31A497}" type="presParOf" srcId="{EAEDF03D-F9AB-4D8C-A81B-3DBD0A7EBA31}" destId="{00AF5F69-A13E-4E62-A950-1A6A12D54332}" srcOrd="5" destOrd="0" presId="urn:microsoft.com/office/officeart/2005/8/layout/vList2"/>
    <dgm:cxn modelId="{6B1D1B38-30D4-4C64-B60E-9C808E4D1347}" type="presParOf" srcId="{EAEDF03D-F9AB-4D8C-A81B-3DBD0A7EBA31}" destId="{92C19338-0F1C-4AD9-B8FA-F845735F8A4E}" srcOrd="6" destOrd="0" presId="urn:microsoft.com/office/officeart/2005/8/layout/vList2"/>
    <dgm:cxn modelId="{E600466A-F9F1-447D-B72C-7E3871AC8E23}" type="presParOf" srcId="{EAEDF03D-F9AB-4D8C-A81B-3DBD0A7EBA31}" destId="{9970B559-216E-4C61-844D-5C6FA55181E0}" srcOrd="7" destOrd="0" presId="urn:microsoft.com/office/officeart/2005/8/layout/vList2"/>
    <dgm:cxn modelId="{1686C6EE-685A-4774-BE54-AF2E354D23A8}" type="presParOf" srcId="{EAEDF03D-F9AB-4D8C-A81B-3DBD0A7EBA31}" destId="{76BF6308-5069-4A3B-9579-E4F56433623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412D0D-71D7-424F-9168-6DB668DC4F2A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F7ACAD-FA95-4FC0-92F6-7A1DF138FD0E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3200" dirty="0" smtClean="0">
              <a:solidFill>
                <a:srgbClr val="002060"/>
              </a:solidFill>
            </a:rPr>
            <a:t>2.Осознание ребенком своей созидательной роли в обществе</a:t>
          </a:r>
          <a:endParaRPr lang="ru-RU" sz="3200" dirty="0">
            <a:solidFill>
              <a:srgbClr val="002060"/>
            </a:solidFill>
          </a:endParaRPr>
        </a:p>
      </dgm:t>
    </dgm:pt>
    <dgm:pt modelId="{1F3545EE-D70B-401A-BFA7-0E28D1ED4FF2}" type="parTrans" cxnId="{FDF78AF6-30EA-46DD-ADB9-AE69309B00F0}">
      <dgm:prSet/>
      <dgm:spPr/>
      <dgm:t>
        <a:bodyPr/>
        <a:lstStyle/>
        <a:p>
          <a:endParaRPr lang="ru-RU"/>
        </a:p>
      </dgm:t>
    </dgm:pt>
    <dgm:pt modelId="{71317188-268D-4A01-831C-EFAAA26C3B4A}" type="sibTrans" cxnId="{FDF78AF6-30EA-46DD-ADB9-AE69309B00F0}">
      <dgm:prSet/>
      <dgm:spPr/>
      <dgm:t>
        <a:bodyPr/>
        <a:lstStyle/>
        <a:p>
          <a:endParaRPr lang="ru-RU"/>
        </a:p>
      </dgm:t>
    </dgm:pt>
    <dgm:pt modelId="{B3EB2C48-78EE-4FAB-86B5-7D94CC5F8D8A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3200" dirty="0" smtClean="0">
              <a:solidFill>
                <a:srgbClr val="002060"/>
              </a:solidFill>
            </a:rPr>
            <a:t>3.Отсутствие </a:t>
          </a:r>
          <a:r>
            <a:rPr lang="ru-RU" sz="3200" dirty="0" err="1" smtClean="0">
              <a:solidFill>
                <a:srgbClr val="002060"/>
              </a:solidFill>
            </a:rPr>
            <a:t>соревновательности</a:t>
          </a:r>
          <a:r>
            <a:rPr lang="ru-RU" sz="3200" dirty="0" smtClean="0">
              <a:solidFill>
                <a:srgbClr val="002060"/>
              </a:solidFill>
            </a:rPr>
            <a:t> между воспитанниками </a:t>
          </a:r>
          <a:endParaRPr lang="ru-RU" sz="3200" dirty="0">
            <a:solidFill>
              <a:srgbClr val="002060"/>
            </a:solidFill>
          </a:endParaRPr>
        </a:p>
      </dgm:t>
    </dgm:pt>
    <dgm:pt modelId="{C51A4D2F-B5E2-40FF-B445-09B273E3BF5D}" type="parTrans" cxnId="{A751003F-4D01-4238-A78B-A647B24C2016}">
      <dgm:prSet/>
      <dgm:spPr/>
      <dgm:t>
        <a:bodyPr/>
        <a:lstStyle/>
        <a:p>
          <a:endParaRPr lang="ru-RU"/>
        </a:p>
      </dgm:t>
    </dgm:pt>
    <dgm:pt modelId="{048F8E0E-F81D-47C5-847A-DC7D158BD6BE}" type="sibTrans" cxnId="{A751003F-4D01-4238-A78B-A647B24C2016}">
      <dgm:prSet/>
      <dgm:spPr/>
      <dgm:t>
        <a:bodyPr/>
        <a:lstStyle/>
        <a:p>
          <a:endParaRPr lang="ru-RU"/>
        </a:p>
      </dgm:t>
    </dgm:pt>
    <dgm:pt modelId="{BC540EBD-0A28-4CB1-B768-469995689E89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3200" dirty="0" smtClean="0">
              <a:solidFill>
                <a:srgbClr val="002060"/>
              </a:solidFill>
            </a:rPr>
            <a:t>4. Социальная активность воспитанников</a:t>
          </a:r>
          <a:endParaRPr lang="ru-RU" sz="3200" dirty="0">
            <a:solidFill>
              <a:srgbClr val="002060"/>
            </a:solidFill>
          </a:endParaRPr>
        </a:p>
      </dgm:t>
    </dgm:pt>
    <dgm:pt modelId="{F4A813AF-459F-4013-89A2-99B8882E5E94}" type="parTrans" cxnId="{A83BC337-A1D9-45BB-8D20-8AA21D6668EE}">
      <dgm:prSet/>
      <dgm:spPr/>
      <dgm:t>
        <a:bodyPr/>
        <a:lstStyle/>
        <a:p>
          <a:endParaRPr lang="ru-RU"/>
        </a:p>
      </dgm:t>
    </dgm:pt>
    <dgm:pt modelId="{8299A671-382C-4CF1-BC08-FF26F3A8D42E}" type="sibTrans" cxnId="{A83BC337-A1D9-45BB-8D20-8AA21D6668EE}">
      <dgm:prSet/>
      <dgm:spPr/>
      <dgm:t>
        <a:bodyPr/>
        <a:lstStyle/>
        <a:p>
          <a:endParaRPr lang="ru-RU"/>
        </a:p>
      </dgm:t>
    </dgm:pt>
    <dgm:pt modelId="{473BAE65-5D07-4234-B9F5-81BEF7B291E6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3200" dirty="0" smtClean="0">
              <a:solidFill>
                <a:srgbClr val="002060"/>
              </a:solidFill>
            </a:rPr>
            <a:t>1.Конструктивное межгрупповое и </a:t>
          </a:r>
          <a:r>
            <a:rPr lang="ru-RU" sz="3200" dirty="0" err="1" smtClean="0">
              <a:solidFill>
                <a:srgbClr val="002060"/>
              </a:solidFill>
            </a:rPr>
            <a:t>межвозрастное</a:t>
          </a:r>
          <a:r>
            <a:rPr lang="ru-RU" sz="3200" dirty="0" smtClean="0">
              <a:solidFill>
                <a:srgbClr val="002060"/>
              </a:solidFill>
            </a:rPr>
            <a:t> взаимодействие воспитанников</a:t>
          </a:r>
          <a:endParaRPr lang="ru-RU" sz="3200" dirty="0">
            <a:solidFill>
              <a:srgbClr val="002060"/>
            </a:solidFill>
          </a:endParaRPr>
        </a:p>
      </dgm:t>
    </dgm:pt>
    <dgm:pt modelId="{A85748E3-594B-49FF-BE1F-06490669F371}" type="parTrans" cxnId="{3DB450F9-CC26-4F8A-8AA0-2AC742029B05}">
      <dgm:prSet/>
      <dgm:spPr/>
      <dgm:t>
        <a:bodyPr/>
        <a:lstStyle/>
        <a:p>
          <a:endParaRPr lang="ru-RU"/>
        </a:p>
      </dgm:t>
    </dgm:pt>
    <dgm:pt modelId="{F590E433-6BFE-4D59-A3A6-59B44E8AF79F}" type="sibTrans" cxnId="{3DB450F9-CC26-4F8A-8AA0-2AC742029B05}">
      <dgm:prSet/>
      <dgm:spPr/>
      <dgm:t>
        <a:bodyPr/>
        <a:lstStyle/>
        <a:p>
          <a:endParaRPr lang="ru-RU"/>
        </a:p>
      </dgm:t>
    </dgm:pt>
    <dgm:pt modelId="{9D9628DC-66E7-4630-B02D-509C365C7BBF}" type="pres">
      <dgm:prSet presAssocID="{0E412D0D-71D7-424F-9168-6DB668DC4F2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EF7CE6-EE98-4F5D-8BD1-D8E252860364}" type="pres">
      <dgm:prSet presAssocID="{BC540EBD-0A28-4CB1-B768-469995689E89}" presName="boxAndChildren" presStyleCnt="0"/>
      <dgm:spPr/>
    </dgm:pt>
    <dgm:pt modelId="{2CF4E620-B222-40A9-B18B-9E0661EB0357}" type="pres">
      <dgm:prSet presAssocID="{BC540EBD-0A28-4CB1-B768-469995689E89}" presName="parentTextBox" presStyleLbl="node1" presStyleIdx="0" presStyleCnt="4"/>
      <dgm:spPr/>
      <dgm:t>
        <a:bodyPr/>
        <a:lstStyle/>
        <a:p>
          <a:endParaRPr lang="ru-RU"/>
        </a:p>
      </dgm:t>
    </dgm:pt>
    <dgm:pt modelId="{6033E38C-5C7D-4B43-B6A1-8D5803E5DA40}" type="pres">
      <dgm:prSet presAssocID="{048F8E0E-F81D-47C5-847A-DC7D158BD6BE}" presName="sp" presStyleCnt="0"/>
      <dgm:spPr/>
    </dgm:pt>
    <dgm:pt modelId="{336EB21B-D0EA-4ACC-A4FC-DE3A4F066F57}" type="pres">
      <dgm:prSet presAssocID="{B3EB2C48-78EE-4FAB-86B5-7D94CC5F8D8A}" presName="arrowAndChildren" presStyleCnt="0"/>
      <dgm:spPr/>
    </dgm:pt>
    <dgm:pt modelId="{DDC396F4-5CEA-4CC9-9594-3B78C07514B1}" type="pres">
      <dgm:prSet presAssocID="{B3EB2C48-78EE-4FAB-86B5-7D94CC5F8D8A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8E308AD6-E64C-4BC9-A294-0AFD2D9050B8}" type="pres">
      <dgm:prSet presAssocID="{71317188-268D-4A01-831C-EFAAA26C3B4A}" presName="sp" presStyleCnt="0"/>
      <dgm:spPr/>
    </dgm:pt>
    <dgm:pt modelId="{409095E3-2228-419B-AED8-1EC6B3873B26}" type="pres">
      <dgm:prSet presAssocID="{9BF7ACAD-FA95-4FC0-92F6-7A1DF138FD0E}" presName="arrowAndChildren" presStyleCnt="0"/>
      <dgm:spPr/>
    </dgm:pt>
    <dgm:pt modelId="{FA92D7C1-E463-480E-901E-D4318B84A12C}" type="pres">
      <dgm:prSet presAssocID="{9BF7ACAD-FA95-4FC0-92F6-7A1DF138FD0E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CD39BDD5-1ED2-4CA6-A145-D5FCD9044175}" type="pres">
      <dgm:prSet presAssocID="{F590E433-6BFE-4D59-A3A6-59B44E8AF79F}" presName="sp" presStyleCnt="0"/>
      <dgm:spPr/>
    </dgm:pt>
    <dgm:pt modelId="{E6ADF746-B2B2-4E4F-8911-EB0359769528}" type="pres">
      <dgm:prSet presAssocID="{473BAE65-5D07-4234-B9F5-81BEF7B291E6}" presName="arrowAndChildren" presStyleCnt="0"/>
      <dgm:spPr/>
    </dgm:pt>
    <dgm:pt modelId="{E9437B90-438D-4DFD-BA58-B091F9FCE6C4}" type="pres">
      <dgm:prSet presAssocID="{473BAE65-5D07-4234-B9F5-81BEF7B291E6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A83BC337-A1D9-45BB-8D20-8AA21D6668EE}" srcId="{0E412D0D-71D7-424F-9168-6DB668DC4F2A}" destId="{BC540EBD-0A28-4CB1-B768-469995689E89}" srcOrd="3" destOrd="0" parTransId="{F4A813AF-459F-4013-89A2-99B8882E5E94}" sibTransId="{8299A671-382C-4CF1-BC08-FF26F3A8D42E}"/>
    <dgm:cxn modelId="{88B0FC87-BD10-4A7D-B75B-75856F4BFE9F}" type="presOf" srcId="{9BF7ACAD-FA95-4FC0-92F6-7A1DF138FD0E}" destId="{FA92D7C1-E463-480E-901E-D4318B84A12C}" srcOrd="0" destOrd="0" presId="urn:microsoft.com/office/officeart/2005/8/layout/process4"/>
    <dgm:cxn modelId="{3DB450F9-CC26-4F8A-8AA0-2AC742029B05}" srcId="{0E412D0D-71D7-424F-9168-6DB668DC4F2A}" destId="{473BAE65-5D07-4234-B9F5-81BEF7B291E6}" srcOrd="0" destOrd="0" parTransId="{A85748E3-594B-49FF-BE1F-06490669F371}" sibTransId="{F590E433-6BFE-4D59-A3A6-59B44E8AF79F}"/>
    <dgm:cxn modelId="{FDF78AF6-30EA-46DD-ADB9-AE69309B00F0}" srcId="{0E412D0D-71D7-424F-9168-6DB668DC4F2A}" destId="{9BF7ACAD-FA95-4FC0-92F6-7A1DF138FD0E}" srcOrd="1" destOrd="0" parTransId="{1F3545EE-D70B-401A-BFA7-0E28D1ED4FF2}" sibTransId="{71317188-268D-4A01-831C-EFAAA26C3B4A}"/>
    <dgm:cxn modelId="{B3696951-A179-43E1-BB08-603176D8770C}" type="presOf" srcId="{BC540EBD-0A28-4CB1-B768-469995689E89}" destId="{2CF4E620-B222-40A9-B18B-9E0661EB0357}" srcOrd="0" destOrd="0" presId="urn:microsoft.com/office/officeart/2005/8/layout/process4"/>
    <dgm:cxn modelId="{A751003F-4D01-4238-A78B-A647B24C2016}" srcId="{0E412D0D-71D7-424F-9168-6DB668DC4F2A}" destId="{B3EB2C48-78EE-4FAB-86B5-7D94CC5F8D8A}" srcOrd="2" destOrd="0" parTransId="{C51A4D2F-B5E2-40FF-B445-09B273E3BF5D}" sibTransId="{048F8E0E-F81D-47C5-847A-DC7D158BD6BE}"/>
    <dgm:cxn modelId="{C736DF40-6C05-4E62-91C0-A7621A264A33}" type="presOf" srcId="{473BAE65-5D07-4234-B9F5-81BEF7B291E6}" destId="{E9437B90-438D-4DFD-BA58-B091F9FCE6C4}" srcOrd="0" destOrd="0" presId="urn:microsoft.com/office/officeart/2005/8/layout/process4"/>
    <dgm:cxn modelId="{57D770FD-2714-441E-AF5F-33967FEF8783}" type="presOf" srcId="{0E412D0D-71D7-424F-9168-6DB668DC4F2A}" destId="{9D9628DC-66E7-4630-B02D-509C365C7BBF}" srcOrd="0" destOrd="0" presId="urn:microsoft.com/office/officeart/2005/8/layout/process4"/>
    <dgm:cxn modelId="{F67D0CB1-01D7-4F60-9CDE-15A3343E01EB}" type="presOf" srcId="{B3EB2C48-78EE-4FAB-86B5-7D94CC5F8D8A}" destId="{DDC396F4-5CEA-4CC9-9594-3B78C07514B1}" srcOrd="0" destOrd="0" presId="urn:microsoft.com/office/officeart/2005/8/layout/process4"/>
    <dgm:cxn modelId="{00223D6A-41F4-4AEF-A184-60C68C250CB9}" type="presParOf" srcId="{9D9628DC-66E7-4630-B02D-509C365C7BBF}" destId="{C5EF7CE6-EE98-4F5D-8BD1-D8E252860364}" srcOrd="0" destOrd="0" presId="urn:microsoft.com/office/officeart/2005/8/layout/process4"/>
    <dgm:cxn modelId="{68405975-1BEE-48D6-A751-2605774D0E9D}" type="presParOf" srcId="{C5EF7CE6-EE98-4F5D-8BD1-D8E252860364}" destId="{2CF4E620-B222-40A9-B18B-9E0661EB0357}" srcOrd="0" destOrd="0" presId="urn:microsoft.com/office/officeart/2005/8/layout/process4"/>
    <dgm:cxn modelId="{AF9F6D14-835B-439E-B122-FA559CF26CD3}" type="presParOf" srcId="{9D9628DC-66E7-4630-B02D-509C365C7BBF}" destId="{6033E38C-5C7D-4B43-B6A1-8D5803E5DA40}" srcOrd="1" destOrd="0" presId="urn:microsoft.com/office/officeart/2005/8/layout/process4"/>
    <dgm:cxn modelId="{8CE54026-91BA-4D61-BD86-E0570CB34FE4}" type="presParOf" srcId="{9D9628DC-66E7-4630-B02D-509C365C7BBF}" destId="{336EB21B-D0EA-4ACC-A4FC-DE3A4F066F57}" srcOrd="2" destOrd="0" presId="urn:microsoft.com/office/officeart/2005/8/layout/process4"/>
    <dgm:cxn modelId="{5F7CD91A-39B8-476B-A9B1-2ECFCC8AC976}" type="presParOf" srcId="{336EB21B-D0EA-4ACC-A4FC-DE3A4F066F57}" destId="{DDC396F4-5CEA-4CC9-9594-3B78C07514B1}" srcOrd="0" destOrd="0" presId="urn:microsoft.com/office/officeart/2005/8/layout/process4"/>
    <dgm:cxn modelId="{46775530-3D2B-4F47-8E78-A96DC4F8BC71}" type="presParOf" srcId="{9D9628DC-66E7-4630-B02D-509C365C7BBF}" destId="{8E308AD6-E64C-4BC9-A294-0AFD2D9050B8}" srcOrd="3" destOrd="0" presId="urn:microsoft.com/office/officeart/2005/8/layout/process4"/>
    <dgm:cxn modelId="{C094251F-1B3B-4483-BECB-09693A88E454}" type="presParOf" srcId="{9D9628DC-66E7-4630-B02D-509C365C7BBF}" destId="{409095E3-2228-419B-AED8-1EC6B3873B26}" srcOrd="4" destOrd="0" presId="urn:microsoft.com/office/officeart/2005/8/layout/process4"/>
    <dgm:cxn modelId="{FE080431-E7DC-4036-BAB5-32FDB129963F}" type="presParOf" srcId="{409095E3-2228-419B-AED8-1EC6B3873B26}" destId="{FA92D7C1-E463-480E-901E-D4318B84A12C}" srcOrd="0" destOrd="0" presId="urn:microsoft.com/office/officeart/2005/8/layout/process4"/>
    <dgm:cxn modelId="{578787FA-DA58-4A5C-8437-C425167DCFB3}" type="presParOf" srcId="{9D9628DC-66E7-4630-B02D-509C365C7BBF}" destId="{CD39BDD5-1ED2-4CA6-A145-D5FCD9044175}" srcOrd="5" destOrd="0" presId="urn:microsoft.com/office/officeart/2005/8/layout/process4"/>
    <dgm:cxn modelId="{E2CDAD0F-01CC-435D-8B4D-954F17B30FC5}" type="presParOf" srcId="{9D9628DC-66E7-4630-B02D-509C365C7BBF}" destId="{E6ADF746-B2B2-4E4F-8911-EB0359769528}" srcOrd="6" destOrd="0" presId="urn:microsoft.com/office/officeart/2005/8/layout/process4"/>
    <dgm:cxn modelId="{3B01B2E4-9EEB-4BC8-A097-56CC8B98593A}" type="presParOf" srcId="{E6ADF746-B2B2-4E4F-8911-EB0359769528}" destId="{E9437B90-438D-4DFD-BA58-B091F9FCE6C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0B1B06-331E-44A5-BB87-F4749210A88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99D1E4-68A8-4B1E-922A-96941DCC615D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3600" dirty="0" smtClean="0">
              <a:solidFill>
                <a:srgbClr val="002060"/>
              </a:solidFill>
            </a:rPr>
            <a:t>Подготовительный этап</a:t>
          </a:r>
          <a:endParaRPr lang="ru-RU" sz="3600" dirty="0">
            <a:solidFill>
              <a:srgbClr val="002060"/>
            </a:solidFill>
          </a:endParaRPr>
        </a:p>
      </dgm:t>
    </dgm:pt>
    <dgm:pt modelId="{C16E6D8D-73C4-4A23-8BDB-76BF9AEC814F}" type="parTrans" cxnId="{1064AF87-DBC5-47AC-A809-F4E2D6ABF844}">
      <dgm:prSet/>
      <dgm:spPr/>
      <dgm:t>
        <a:bodyPr/>
        <a:lstStyle/>
        <a:p>
          <a:endParaRPr lang="ru-RU"/>
        </a:p>
      </dgm:t>
    </dgm:pt>
    <dgm:pt modelId="{46B4D845-FCD0-4448-B333-E2B2064F117B}" type="sibTrans" cxnId="{1064AF87-DBC5-47AC-A809-F4E2D6ABF844}">
      <dgm:prSet/>
      <dgm:spPr/>
      <dgm:t>
        <a:bodyPr/>
        <a:lstStyle/>
        <a:p>
          <a:endParaRPr lang="ru-RU"/>
        </a:p>
      </dgm:t>
    </dgm:pt>
    <dgm:pt modelId="{9AE2352E-0BF7-48C3-AA5B-5D238506D5FD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rgbClr val="002060"/>
              </a:solidFill>
            </a:rPr>
            <a:t>Конкурс рисунков «Мы вместе- мы едины», «Письмо солдату» и </a:t>
          </a:r>
          <a:r>
            <a:rPr lang="ru-RU" sz="2000" b="1" dirty="0" err="1" smtClean="0">
              <a:solidFill>
                <a:srgbClr val="002060"/>
              </a:solidFill>
            </a:rPr>
            <a:t>др</a:t>
          </a:r>
          <a:r>
            <a:rPr lang="ru-RU" sz="2000" b="1" dirty="0" smtClean="0">
              <a:solidFill>
                <a:srgbClr val="002060"/>
              </a:solidFill>
            </a:rPr>
            <a:t>; </a:t>
          </a:r>
          <a:endParaRPr lang="ru-RU" sz="2000" b="1" dirty="0">
            <a:solidFill>
              <a:srgbClr val="002060"/>
            </a:solidFill>
          </a:endParaRPr>
        </a:p>
      </dgm:t>
    </dgm:pt>
    <dgm:pt modelId="{1299CAC6-449C-4E68-ADC9-1EB7FF03D1A0}" type="parTrans" cxnId="{244B2862-AEE3-4969-A5F9-27B1BED2FB8F}">
      <dgm:prSet/>
      <dgm:spPr/>
      <dgm:t>
        <a:bodyPr/>
        <a:lstStyle/>
        <a:p>
          <a:endParaRPr lang="ru-RU"/>
        </a:p>
      </dgm:t>
    </dgm:pt>
    <dgm:pt modelId="{523B3B7B-D954-45E0-80ED-DE65860BDEC9}" type="sibTrans" cxnId="{244B2862-AEE3-4969-A5F9-27B1BED2FB8F}">
      <dgm:prSet/>
      <dgm:spPr/>
      <dgm:t>
        <a:bodyPr/>
        <a:lstStyle/>
        <a:p>
          <a:endParaRPr lang="ru-RU"/>
        </a:p>
      </dgm:t>
    </dgm:pt>
    <dgm:pt modelId="{7DC580F8-D14D-435F-AEC9-D2E4B13916BB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3600" dirty="0" smtClean="0">
              <a:solidFill>
                <a:srgbClr val="002060"/>
              </a:solidFill>
            </a:rPr>
            <a:t>Реализующий этап </a:t>
          </a:r>
          <a:endParaRPr lang="ru-RU" sz="3600" dirty="0">
            <a:solidFill>
              <a:srgbClr val="002060"/>
            </a:solidFill>
          </a:endParaRPr>
        </a:p>
      </dgm:t>
    </dgm:pt>
    <dgm:pt modelId="{86A20F06-8E51-4888-9356-A8593D00703F}" type="parTrans" cxnId="{94F06687-90CF-410A-ADCF-8FF4A575294C}">
      <dgm:prSet/>
      <dgm:spPr/>
      <dgm:t>
        <a:bodyPr/>
        <a:lstStyle/>
        <a:p>
          <a:endParaRPr lang="ru-RU"/>
        </a:p>
      </dgm:t>
    </dgm:pt>
    <dgm:pt modelId="{069E317D-49D4-46AA-9925-3CDCFEC5BA19}" type="sibTrans" cxnId="{94F06687-90CF-410A-ADCF-8FF4A575294C}">
      <dgm:prSet/>
      <dgm:spPr/>
      <dgm:t>
        <a:bodyPr/>
        <a:lstStyle/>
        <a:p>
          <a:endParaRPr lang="ru-RU"/>
        </a:p>
      </dgm:t>
    </dgm:pt>
    <dgm:pt modelId="{378F1A1A-1F7B-44A6-87C1-2A2473278F09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rgbClr val="002060"/>
              </a:solidFill>
            </a:rPr>
            <a:t>Беседа с детьми, подготовка ткани, плетение маскировочной сетки и </a:t>
          </a:r>
          <a:r>
            <a:rPr lang="ru-RU" sz="2000" b="1" dirty="0" err="1" smtClean="0">
              <a:solidFill>
                <a:srgbClr val="002060"/>
              </a:solidFill>
            </a:rPr>
            <a:t>др</a:t>
          </a:r>
          <a:r>
            <a:rPr lang="ru-RU" sz="2000" b="1" dirty="0" smtClean="0">
              <a:solidFill>
                <a:srgbClr val="002060"/>
              </a:solidFill>
            </a:rPr>
            <a:t>;</a:t>
          </a:r>
          <a:endParaRPr lang="ru-RU" sz="2000" b="1" dirty="0">
            <a:solidFill>
              <a:srgbClr val="002060"/>
            </a:solidFill>
          </a:endParaRPr>
        </a:p>
      </dgm:t>
    </dgm:pt>
    <dgm:pt modelId="{BCCF62FB-400F-4CF0-9249-66FF2DD4F4E9}" type="parTrans" cxnId="{CC0CF04D-C2F8-49C9-8177-B82B1EFD21E5}">
      <dgm:prSet/>
      <dgm:spPr/>
      <dgm:t>
        <a:bodyPr/>
        <a:lstStyle/>
        <a:p>
          <a:endParaRPr lang="ru-RU"/>
        </a:p>
      </dgm:t>
    </dgm:pt>
    <dgm:pt modelId="{093E9E79-566E-458C-90A8-CE9E02AAA10E}" type="sibTrans" cxnId="{CC0CF04D-C2F8-49C9-8177-B82B1EFD21E5}">
      <dgm:prSet/>
      <dgm:spPr/>
      <dgm:t>
        <a:bodyPr/>
        <a:lstStyle/>
        <a:p>
          <a:endParaRPr lang="ru-RU"/>
        </a:p>
      </dgm:t>
    </dgm:pt>
    <dgm:pt modelId="{31DA6BF5-CBD8-4FD3-9C01-ADEA20FF49B4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500" dirty="0" smtClean="0">
              <a:solidFill>
                <a:srgbClr val="002060"/>
              </a:solidFill>
            </a:rPr>
            <a:t>                    </a:t>
          </a:r>
          <a:r>
            <a:rPr lang="ru-RU" sz="3600" dirty="0" smtClean="0">
              <a:solidFill>
                <a:srgbClr val="002060"/>
              </a:solidFill>
            </a:rPr>
            <a:t>Выход положительного опыта за пределы учреждения </a:t>
          </a:r>
          <a:endParaRPr lang="ru-RU" sz="3600" dirty="0">
            <a:solidFill>
              <a:srgbClr val="002060"/>
            </a:solidFill>
          </a:endParaRPr>
        </a:p>
      </dgm:t>
    </dgm:pt>
    <dgm:pt modelId="{4063E1EC-1EA9-4207-8A50-0DA827206642}" type="parTrans" cxnId="{986EFA69-2FD6-43BF-9A7E-ED0CF3D07ADA}">
      <dgm:prSet/>
      <dgm:spPr/>
      <dgm:t>
        <a:bodyPr/>
        <a:lstStyle/>
        <a:p>
          <a:endParaRPr lang="ru-RU"/>
        </a:p>
      </dgm:t>
    </dgm:pt>
    <dgm:pt modelId="{C231E066-4716-4E10-9C79-901963A670B9}" type="sibTrans" cxnId="{986EFA69-2FD6-43BF-9A7E-ED0CF3D07ADA}">
      <dgm:prSet/>
      <dgm:spPr/>
      <dgm:t>
        <a:bodyPr/>
        <a:lstStyle/>
        <a:p>
          <a:endParaRPr lang="ru-RU"/>
        </a:p>
      </dgm:t>
    </dgm:pt>
    <dgm:pt modelId="{D58F6D54-7C39-4B5D-A8B5-A19A160F899B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3600" dirty="0" smtClean="0">
              <a:solidFill>
                <a:srgbClr val="002060"/>
              </a:solidFill>
            </a:rPr>
            <a:t>Заключительный этап</a:t>
          </a:r>
          <a:endParaRPr lang="ru-RU" sz="3600" dirty="0">
            <a:solidFill>
              <a:srgbClr val="002060"/>
            </a:solidFill>
          </a:endParaRPr>
        </a:p>
      </dgm:t>
    </dgm:pt>
    <dgm:pt modelId="{952E1FD2-E31D-4EF4-BBD3-7072344BF8FE}" type="parTrans" cxnId="{ECB0FD2D-8F1E-48B2-B614-7BEC9605F31A}">
      <dgm:prSet/>
      <dgm:spPr/>
      <dgm:t>
        <a:bodyPr/>
        <a:lstStyle/>
        <a:p>
          <a:endParaRPr lang="ru-RU"/>
        </a:p>
      </dgm:t>
    </dgm:pt>
    <dgm:pt modelId="{3590AAD0-35CB-419B-8496-5C1BB5D6178D}" type="sibTrans" cxnId="{ECB0FD2D-8F1E-48B2-B614-7BEC9605F31A}">
      <dgm:prSet/>
      <dgm:spPr/>
      <dgm:t>
        <a:bodyPr/>
        <a:lstStyle/>
        <a:p>
          <a:endParaRPr lang="ru-RU"/>
        </a:p>
      </dgm:t>
    </dgm:pt>
    <dgm:pt modelId="{A181FF9D-40D0-4027-9299-838917F17C7B}">
      <dgm:prSet custT="1"/>
      <dgm:spPr>
        <a:solidFill>
          <a:schemeClr val="bg1"/>
        </a:solidFill>
      </dgm:spPr>
      <dgm:t>
        <a:bodyPr/>
        <a:lstStyle/>
        <a:p>
          <a:pPr algn="ctr"/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b="1" dirty="0" smtClean="0">
              <a:solidFill>
                <a:srgbClr val="002060"/>
              </a:solidFill>
              <a:latin typeface="Times New Roman"/>
              <a:cs typeface="Times New Roman"/>
            </a:rPr>
            <a:t>∙</a:t>
          </a:r>
          <a:r>
            <a:rPr lang="ru-RU" sz="2000" dirty="0" smtClean="0">
              <a:solidFill>
                <a:srgbClr val="002060"/>
              </a:solidFill>
              <a:latin typeface="Times New Roman"/>
              <a:cs typeface="Times New Roman"/>
            </a:rPr>
            <a:t> </a:t>
          </a:r>
          <a:r>
            <a:rPr lang="ru-RU" sz="2000" b="1" dirty="0" smtClean="0">
              <a:solidFill>
                <a:srgbClr val="002060"/>
              </a:solidFill>
            </a:rPr>
            <a:t>Социальный резонанс, расширение  практики  в пределах района,  области</a:t>
          </a:r>
          <a:endParaRPr lang="ru-RU" sz="2000" b="1" dirty="0">
            <a:solidFill>
              <a:srgbClr val="002060"/>
            </a:solidFill>
          </a:endParaRPr>
        </a:p>
      </dgm:t>
    </dgm:pt>
    <dgm:pt modelId="{B141AF8A-9C8F-4CC0-8746-F397C61F3B60}" type="parTrans" cxnId="{8B6DDE62-0190-4270-AF4A-3BA7662F7257}">
      <dgm:prSet/>
      <dgm:spPr/>
      <dgm:t>
        <a:bodyPr/>
        <a:lstStyle/>
        <a:p>
          <a:endParaRPr lang="ru-RU"/>
        </a:p>
      </dgm:t>
    </dgm:pt>
    <dgm:pt modelId="{6E6523DE-AA8C-45FC-8DCD-281E854DDFA4}" type="sibTrans" cxnId="{8B6DDE62-0190-4270-AF4A-3BA7662F7257}">
      <dgm:prSet/>
      <dgm:spPr/>
      <dgm:t>
        <a:bodyPr/>
        <a:lstStyle/>
        <a:p>
          <a:endParaRPr lang="ru-RU"/>
        </a:p>
      </dgm:t>
    </dgm:pt>
    <dgm:pt modelId="{F63EC9AB-2B21-4EB9-8136-83447DC8E31D}">
      <dgm:prSet custT="1"/>
      <dgm:spPr>
        <a:solidFill>
          <a:schemeClr val="bg1"/>
        </a:solidFill>
      </dgm:spPr>
      <dgm:t>
        <a:bodyPr/>
        <a:lstStyle/>
        <a:p>
          <a:pPr algn="ctr"/>
          <a:r>
            <a:rPr lang="ru-RU" sz="2000" b="1" dirty="0" smtClean="0">
              <a:solidFill>
                <a:srgbClr val="002060"/>
              </a:solidFill>
              <a:latin typeface="Times New Roman"/>
              <a:cs typeface="Times New Roman"/>
            </a:rPr>
            <a:t>∙ </a:t>
          </a:r>
          <a:r>
            <a:rPr lang="ru-RU" sz="2000" b="1" dirty="0" smtClean="0">
              <a:solidFill>
                <a:srgbClr val="002060"/>
              </a:solidFill>
            </a:rPr>
            <a:t>Освещение в СМИ, соц.сетях, оформление презентации, газеты «Наши добрые дела»,</a:t>
          </a:r>
        </a:p>
        <a:p>
          <a:pPr algn="ctr"/>
          <a:r>
            <a:rPr lang="ru-RU" sz="2000" b="1" dirty="0" smtClean="0">
              <a:solidFill>
                <a:srgbClr val="002060"/>
              </a:solidFill>
            </a:rPr>
            <a:t> для педагогов выступление с анализом опыта работы,  и </a:t>
          </a:r>
          <a:r>
            <a:rPr lang="ru-RU" sz="2000" b="1" dirty="0" err="1" smtClean="0">
              <a:solidFill>
                <a:srgbClr val="002060"/>
              </a:solidFill>
            </a:rPr>
            <a:t>др</a:t>
          </a:r>
          <a:r>
            <a:rPr lang="ru-RU" sz="2000" b="1" dirty="0" smtClean="0">
              <a:solidFill>
                <a:srgbClr val="002060"/>
              </a:solidFill>
            </a:rPr>
            <a:t>;</a:t>
          </a:r>
          <a:endParaRPr lang="ru-RU" sz="2000" b="1" dirty="0">
            <a:solidFill>
              <a:srgbClr val="002060"/>
            </a:solidFill>
          </a:endParaRPr>
        </a:p>
      </dgm:t>
    </dgm:pt>
    <dgm:pt modelId="{BDB93712-D554-4565-A679-F44704EF6E67}" type="parTrans" cxnId="{53ED5471-0CAC-408F-B29E-1A3E2F511569}">
      <dgm:prSet/>
      <dgm:spPr/>
      <dgm:t>
        <a:bodyPr/>
        <a:lstStyle/>
        <a:p>
          <a:endParaRPr lang="ru-RU"/>
        </a:p>
      </dgm:t>
    </dgm:pt>
    <dgm:pt modelId="{D7F90F28-50EB-4339-8A41-63121AE0B981}" type="sibTrans" cxnId="{53ED5471-0CAC-408F-B29E-1A3E2F511569}">
      <dgm:prSet/>
      <dgm:spPr/>
      <dgm:t>
        <a:bodyPr/>
        <a:lstStyle/>
        <a:p>
          <a:endParaRPr lang="ru-RU"/>
        </a:p>
      </dgm:t>
    </dgm:pt>
    <dgm:pt modelId="{BC36F95D-7275-4057-8556-2AC1E573F9EC}" type="pres">
      <dgm:prSet presAssocID="{3F0B1B06-331E-44A5-BB87-F4749210A8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86EC01-17DC-4CCB-893B-3FF0EBB08BCD}" type="pres">
      <dgm:prSet presAssocID="{8099D1E4-68A8-4B1E-922A-96941DCC615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601208-C265-43C0-B84F-4841E346C7C2}" type="pres">
      <dgm:prSet presAssocID="{8099D1E4-68A8-4B1E-922A-96941DCC615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0B546-E906-481B-AC2F-DBEC3CBADA8E}" type="pres">
      <dgm:prSet presAssocID="{7DC580F8-D14D-435F-AEC9-D2E4B13916BB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D55665-BA01-437B-86C3-9ED86D8650F3}" type="pres">
      <dgm:prSet presAssocID="{7DC580F8-D14D-435F-AEC9-D2E4B13916B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627578-0E83-4DE4-BB3B-54FBE68145C3}" type="pres">
      <dgm:prSet presAssocID="{31DA6BF5-CBD8-4FD3-9C01-ADEA20FF49B4}" presName="parentText" presStyleLbl="node1" presStyleIdx="2" presStyleCnt="6" custScaleY="922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6427D8-2BD3-4A05-97F1-A1480225F39A}" type="pres">
      <dgm:prSet presAssocID="{C231E066-4716-4E10-9C79-901963A670B9}" presName="spacer" presStyleCnt="0"/>
      <dgm:spPr/>
    </dgm:pt>
    <dgm:pt modelId="{159498BF-6D54-47BC-9EFF-FB4A293921ED}" type="pres">
      <dgm:prSet presAssocID="{A181FF9D-40D0-4027-9299-838917F17C7B}" presName="parentText" presStyleLbl="node1" presStyleIdx="3" presStyleCnt="6" custLinFactY="24500" custLinFactNeighborX="-1160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5AD6C0-217C-404E-8597-EF255C1B9317}" type="pres">
      <dgm:prSet presAssocID="{6E6523DE-AA8C-45FC-8DCD-281E854DDFA4}" presName="spacer" presStyleCnt="0"/>
      <dgm:spPr/>
    </dgm:pt>
    <dgm:pt modelId="{BAA2E216-520D-4135-BB0C-25F22251DE6B}" type="pres">
      <dgm:prSet presAssocID="{D58F6D54-7C39-4B5D-A8B5-A19A160F899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76CD8A-8CF8-4D15-B858-CAE8ECB0D542}" type="pres">
      <dgm:prSet presAssocID="{3590AAD0-35CB-419B-8496-5C1BB5D6178D}" presName="spacer" presStyleCnt="0"/>
      <dgm:spPr/>
    </dgm:pt>
    <dgm:pt modelId="{2C3C31CD-C587-42E7-B85D-102A98952C8D}" type="pres">
      <dgm:prSet presAssocID="{F63EC9AB-2B21-4EB9-8136-83447DC8E31D}" presName="parentText" presStyleLbl="node1" presStyleIdx="5" presStyleCnt="6" custLinFactY="-96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A64872-656D-4499-9FA4-77EE2A78B999}" type="presOf" srcId="{9AE2352E-0BF7-48C3-AA5B-5D238506D5FD}" destId="{D8601208-C265-43C0-B84F-4841E346C7C2}" srcOrd="0" destOrd="0" presId="urn:microsoft.com/office/officeart/2005/8/layout/vList2"/>
    <dgm:cxn modelId="{244B2862-AEE3-4969-A5F9-27B1BED2FB8F}" srcId="{8099D1E4-68A8-4B1E-922A-96941DCC615D}" destId="{9AE2352E-0BF7-48C3-AA5B-5D238506D5FD}" srcOrd="0" destOrd="0" parTransId="{1299CAC6-449C-4E68-ADC9-1EB7FF03D1A0}" sibTransId="{523B3B7B-D954-45E0-80ED-DE65860BDEC9}"/>
    <dgm:cxn modelId="{1064AF87-DBC5-47AC-A809-F4E2D6ABF844}" srcId="{3F0B1B06-331E-44A5-BB87-F4749210A88B}" destId="{8099D1E4-68A8-4B1E-922A-96941DCC615D}" srcOrd="0" destOrd="0" parTransId="{C16E6D8D-73C4-4A23-8BDB-76BF9AEC814F}" sibTransId="{46B4D845-FCD0-4448-B333-E2B2064F117B}"/>
    <dgm:cxn modelId="{0D7578DE-BC29-4F31-ADFF-58B019C9C415}" type="presOf" srcId="{F63EC9AB-2B21-4EB9-8136-83447DC8E31D}" destId="{2C3C31CD-C587-42E7-B85D-102A98952C8D}" srcOrd="0" destOrd="0" presId="urn:microsoft.com/office/officeart/2005/8/layout/vList2"/>
    <dgm:cxn modelId="{986EFA69-2FD6-43BF-9A7E-ED0CF3D07ADA}" srcId="{3F0B1B06-331E-44A5-BB87-F4749210A88B}" destId="{31DA6BF5-CBD8-4FD3-9C01-ADEA20FF49B4}" srcOrd="2" destOrd="0" parTransId="{4063E1EC-1EA9-4207-8A50-0DA827206642}" sibTransId="{C231E066-4716-4E10-9C79-901963A670B9}"/>
    <dgm:cxn modelId="{ECB0FD2D-8F1E-48B2-B614-7BEC9605F31A}" srcId="{3F0B1B06-331E-44A5-BB87-F4749210A88B}" destId="{D58F6D54-7C39-4B5D-A8B5-A19A160F899B}" srcOrd="4" destOrd="0" parTransId="{952E1FD2-E31D-4EF4-BBD3-7072344BF8FE}" sibTransId="{3590AAD0-35CB-419B-8496-5C1BB5D6178D}"/>
    <dgm:cxn modelId="{94F06687-90CF-410A-ADCF-8FF4A575294C}" srcId="{3F0B1B06-331E-44A5-BB87-F4749210A88B}" destId="{7DC580F8-D14D-435F-AEC9-D2E4B13916BB}" srcOrd="1" destOrd="0" parTransId="{86A20F06-8E51-4888-9356-A8593D00703F}" sibTransId="{069E317D-49D4-46AA-9925-3CDCFEC5BA19}"/>
    <dgm:cxn modelId="{CC0CF04D-C2F8-49C9-8177-B82B1EFD21E5}" srcId="{7DC580F8-D14D-435F-AEC9-D2E4B13916BB}" destId="{378F1A1A-1F7B-44A6-87C1-2A2473278F09}" srcOrd="0" destOrd="0" parTransId="{BCCF62FB-400F-4CF0-9249-66FF2DD4F4E9}" sibTransId="{093E9E79-566E-458C-90A8-CE9E02AAA10E}"/>
    <dgm:cxn modelId="{E3EEC107-1A26-44A6-B967-0834447D0BAC}" type="presOf" srcId="{D58F6D54-7C39-4B5D-A8B5-A19A160F899B}" destId="{BAA2E216-520D-4135-BB0C-25F22251DE6B}" srcOrd="0" destOrd="0" presId="urn:microsoft.com/office/officeart/2005/8/layout/vList2"/>
    <dgm:cxn modelId="{ACB8C895-0013-4049-A49A-55D23FFC7E1E}" type="presOf" srcId="{7DC580F8-D14D-435F-AEC9-D2E4B13916BB}" destId="{FD70B546-E906-481B-AC2F-DBEC3CBADA8E}" srcOrd="0" destOrd="0" presId="urn:microsoft.com/office/officeart/2005/8/layout/vList2"/>
    <dgm:cxn modelId="{0E15E290-2053-403A-BBA5-6C68CDF604DD}" type="presOf" srcId="{8099D1E4-68A8-4B1E-922A-96941DCC615D}" destId="{4486EC01-17DC-4CCB-893B-3FF0EBB08BCD}" srcOrd="0" destOrd="0" presId="urn:microsoft.com/office/officeart/2005/8/layout/vList2"/>
    <dgm:cxn modelId="{F43293DC-3F2D-4A20-9664-3CD7124A9FBE}" type="presOf" srcId="{A181FF9D-40D0-4027-9299-838917F17C7B}" destId="{159498BF-6D54-47BC-9EFF-FB4A293921ED}" srcOrd="0" destOrd="0" presId="urn:microsoft.com/office/officeart/2005/8/layout/vList2"/>
    <dgm:cxn modelId="{3918C32C-475C-4E20-AF9D-652AE13A5B3E}" type="presOf" srcId="{3F0B1B06-331E-44A5-BB87-F4749210A88B}" destId="{BC36F95D-7275-4057-8556-2AC1E573F9EC}" srcOrd="0" destOrd="0" presId="urn:microsoft.com/office/officeart/2005/8/layout/vList2"/>
    <dgm:cxn modelId="{F68BA5FD-78D0-4A77-AEC7-94F39860368B}" type="presOf" srcId="{378F1A1A-1F7B-44A6-87C1-2A2473278F09}" destId="{63D55665-BA01-437B-86C3-9ED86D8650F3}" srcOrd="0" destOrd="0" presId="urn:microsoft.com/office/officeart/2005/8/layout/vList2"/>
    <dgm:cxn modelId="{99AE74D3-FBA4-495B-A0A6-BC8539A0F3C2}" type="presOf" srcId="{31DA6BF5-CBD8-4FD3-9C01-ADEA20FF49B4}" destId="{8F627578-0E83-4DE4-BB3B-54FBE68145C3}" srcOrd="0" destOrd="0" presId="urn:microsoft.com/office/officeart/2005/8/layout/vList2"/>
    <dgm:cxn modelId="{8B6DDE62-0190-4270-AF4A-3BA7662F7257}" srcId="{3F0B1B06-331E-44A5-BB87-F4749210A88B}" destId="{A181FF9D-40D0-4027-9299-838917F17C7B}" srcOrd="3" destOrd="0" parTransId="{B141AF8A-9C8F-4CC0-8746-F397C61F3B60}" sibTransId="{6E6523DE-AA8C-45FC-8DCD-281E854DDFA4}"/>
    <dgm:cxn modelId="{53ED5471-0CAC-408F-B29E-1A3E2F511569}" srcId="{3F0B1B06-331E-44A5-BB87-F4749210A88B}" destId="{F63EC9AB-2B21-4EB9-8136-83447DC8E31D}" srcOrd="5" destOrd="0" parTransId="{BDB93712-D554-4565-A679-F44704EF6E67}" sibTransId="{D7F90F28-50EB-4339-8A41-63121AE0B981}"/>
    <dgm:cxn modelId="{7968AB7C-5C33-448A-B310-F558F9CF21BB}" type="presParOf" srcId="{BC36F95D-7275-4057-8556-2AC1E573F9EC}" destId="{4486EC01-17DC-4CCB-893B-3FF0EBB08BCD}" srcOrd="0" destOrd="0" presId="urn:microsoft.com/office/officeart/2005/8/layout/vList2"/>
    <dgm:cxn modelId="{544D594A-9B59-472D-B09A-3691F6A81195}" type="presParOf" srcId="{BC36F95D-7275-4057-8556-2AC1E573F9EC}" destId="{D8601208-C265-43C0-B84F-4841E346C7C2}" srcOrd="1" destOrd="0" presId="urn:microsoft.com/office/officeart/2005/8/layout/vList2"/>
    <dgm:cxn modelId="{616EC9FA-DEE7-4BD7-B02B-7C2DBC13AC3F}" type="presParOf" srcId="{BC36F95D-7275-4057-8556-2AC1E573F9EC}" destId="{FD70B546-E906-481B-AC2F-DBEC3CBADA8E}" srcOrd="2" destOrd="0" presId="urn:microsoft.com/office/officeart/2005/8/layout/vList2"/>
    <dgm:cxn modelId="{F34C624E-4391-404E-8DC4-F8AC88D6C221}" type="presParOf" srcId="{BC36F95D-7275-4057-8556-2AC1E573F9EC}" destId="{63D55665-BA01-437B-86C3-9ED86D8650F3}" srcOrd="3" destOrd="0" presId="urn:microsoft.com/office/officeart/2005/8/layout/vList2"/>
    <dgm:cxn modelId="{1D70C223-F746-4AA9-8C66-9073D934F59E}" type="presParOf" srcId="{BC36F95D-7275-4057-8556-2AC1E573F9EC}" destId="{8F627578-0E83-4DE4-BB3B-54FBE68145C3}" srcOrd="4" destOrd="0" presId="urn:microsoft.com/office/officeart/2005/8/layout/vList2"/>
    <dgm:cxn modelId="{90AA33A8-99E1-40D8-884C-99CE6AE26CAC}" type="presParOf" srcId="{BC36F95D-7275-4057-8556-2AC1E573F9EC}" destId="{2C6427D8-2BD3-4A05-97F1-A1480225F39A}" srcOrd="5" destOrd="0" presId="urn:microsoft.com/office/officeart/2005/8/layout/vList2"/>
    <dgm:cxn modelId="{BC2D9411-90C4-4C76-AD5C-E70D53F29B98}" type="presParOf" srcId="{BC36F95D-7275-4057-8556-2AC1E573F9EC}" destId="{159498BF-6D54-47BC-9EFF-FB4A293921ED}" srcOrd="6" destOrd="0" presId="urn:microsoft.com/office/officeart/2005/8/layout/vList2"/>
    <dgm:cxn modelId="{5E268A39-BD70-4FD9-BE35-F6332136DDB8}" type="presParOf" srcId="{BC36F95D-7275-4057-8556-2AC1E573F9EC}" destId="{F25AD6C0-217C-404E-8597-EF255C1B9317}" srcOrd="7" destOrd="0" presId="urn:microsoft.com/office/officeart/2005/8/layout/vList2"/>
    <dgm:cxn modelId="{7E9D3553-5C64-4285-A1B5-BA1FF7CEE371}" type="presParOf" srcId="{BC36F95D-7275-4057-8556-2AC1E573F9EC}" destId="{BAA2E216-520D-4135-BB0C-25F22251DE6B}" srcOrd="8" destOrd="0" presId="urn:microsoft.com/office/officeart/2005/8/layout/vList2"/>
    <dgm:cxn modelId="{BFBDF4C4-DAF0-4BD1-84C8-E8CDA976464D}" type="presParOf" srcId="{BC36F95D-7275-4057-8556-2AC1E573F9EC}" destId="{0176CD8A-8CF8-4D15-B858-CAE8ECB0D542}" srcOrd="9" destOrd="0" presId="urn:microsoft.com/office/officeart/2005/8/layout/vList2"/>
    <dgm:cxn modelId="{553BECB3-A3E7-4868-869E-46EBD7C4F5B5}" type="presParOf" srcId="{BC36F95D-7275-4057-8556-2AC1E573F9EC}" destId="{2C3C31CD-C587-42E7-B85D-102A98952C8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702274-F72E-4BBC-B223-E784D05EB113}">
      <dsp:nvSpPr>
        <dsp:cNvPr id="0" name=""/>
        <dsp:cNvSpPr/>
      </dsp:nvSpPr>
      <dsp:spPr>
        <a:xfrm>
          <a:off x="0" y="47601"/>
          <a:ext cx="11385000" cy="176139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rgbClr val="002060"/>
              </a:solidFill>
            </a:rPr>
            <a:t>1.Традиционные дела календарного плана воспитательной работы</a:t>
          </a:r>
          <a:endParaRPr lang="ru-RU" sz="2500" kern="1200" dirty="0">
            <a:solidFill>
              <a:srgbClr val="002060"/>
            </a:solidFill>
          </a:endParaRPr>
        </a:p>
      </dsp:txBody>
      <dsp:txXfrm>
        <a:off x="0" y="47601"/>
        <a:ext cx="11385000" cy="1761398"/>
      </dsp:txXfrm>
    </dsp:sp>
    <dsp:sp modelId="{89CDFCC1-F7E2-442B-A490-7274F666E0D3}">
      <dsp:nvSpPr>
        <dsp:cNvPr id="0" name=""/>
        <dsp:cNvSpPr/>
      </dsp:nvSpPr>
      <dsp:spPr>
        <a:xfrm>
          <a:off x="0" y="1881000"/>
          <a:ext cx="11385000" cy="176139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rgbClr val="002060"/>
              </a:solidFill>
            </a:rPr>
            <a:t>2. Организация и участие в акциях, проектах   благотворительной, экологической, патриотической, трудовой направленности, интересных и значимых для воспитанников, объединяющих их вместе с педагогами в единый коллектив.</a:t>
          </a:r>
          <a:endParaRPr lang="ru-RU" sz="2500" b="1" kern="1200" dirty="0">
            <a:solidFill>
              <a:srgbClr val="002060"/>
            </a:solidFill>
          </a:endParaRPr>
        </a:p>
      </dsp:txBody>
      <dsp:txXfrm>
        <a:off x="0" y="1881000"/>
        <a:ext cx="11385000" cy="17613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108B3F-3D4A-4AB3-9C99-BC267331F0B6}">
      <dsp:nvSpPr>
        <dsp:cNvPr id="0" name=""/>
        <dsp:cNvSpPr/>
      </dsp:nvSpPr>
      <dsp:spPr>
        <a:xfrm>
          <a:off x="0" y="714273"/>
          <a:ext cx="11565000" cy="795600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1.Формировать основы гражданской идентичности: чувства сопричастности и ответственности за свою Родину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0" y="714273"/>
        <a:ext cx="11565000" cy="795600"/>
      </dsp:txXfrm>
    </dsp:sp>
    <dsp:sp modelId="{B0AB2490-7977-43A1-8812-7710DC8103DC}">
      <dsp:nvSpPr>
        <dsp:cNvPr id="0" name=""/>
        <dsp:cNvSpPr/>
      </dsp:nvSpPr>
      <dsp:spPr>
        <a:xfrm>
          <a:off x="0" y="1532451"/>
          <a:ext cx="11565000" cy="795600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cs typeface="Times New Roman" pitchFamily="18" charset="0"/>
            </a:rPr>
            <a:t>2.Развитие чувства </a:t>
          </a:r>
          <a:r>
            <a:rPr lang="ru-RU" sz="2000" b="1" kern="1200" dirty="0" smtClean="0">
              <a:solidFill>
                <a:srgbClr val="002060"/>
              </a:solidFill>
            </a:rPr>
            <a:t>сопереживания, формирование желания помогать людям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0" y="1532451"/>
        <a:ext cx="11565000" cy="795600"/>
      </dsp:txXfrm>
    </dsp:sp>
    <dsp:sp modelId="{2B29B338-713C-4061-B45C-4ACE06285BE4}">
      <dsp:nvSpPr>
        <dsp:cNvPr id="0" name=""/>
        <dsp:cNvSpPr/>
      </dsp:nvSpPr>
      <dsp:spPr>
        <a:xfrm>
          <a:off x="0" y="2464200"/>
          <a:ext cx="11565000" cy="795600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3.Организация взаимодействия между детьми и  взрослыми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0" y="2464200"/>
        <a:ext cx="11565000" cy="795600"/>
      </dsp:txXfrm>
    </dsp:sp>
    <dsp:sp modelId="{92C19338-0F1C-4AD9-B8FA-F845735F8A4E}">
      <dsp:nvSpPr>
        <dsp:cNvPr id="0" name=""/>
        <dsp:cNvSpPr/>
      </dsp:nvSpPr>
      <dsp:spPr>
        <a:xfrm>
          <a:off x="0" y="3168815"/>
          <a:ext cx="11565000" cy="795600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baseline="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4. Вовлечение  социального окружения в практики, что  </a:t>
          </a:r>
          <a:r>
            <a:rPr lang="ru-RU" sz="20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становится источником ситуацией развития, причем как воспитанников</a:t>
          </a:r>
          <a:r>
            <a:rPr lang="ru-RU" sz="2000" b="1" kern="1200" baseline="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 и членов коллектива,</a:t>
          </a:r>
          <a:r>
            <a:rPr lang="ru-RU" sz="20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так и</a:t>
          </a:r>
          <a:r>
            <a:rPr lang="ru-RU" sz="2000" b="1" kern="1200" baseline="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 других коллективов организ</a:t>
          </a:r>
          <a:r>
            <a:rPr lang="ru-RU" sz="2000" kern="1200" baseline="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аций</a:t>
          </a:r>
        </a:p>
      </dsp:txBody>
      <dsp:txXfrm>
        <a:off x="0" y="3168815"/>
        <a:ext cx="11565000" cy="795600"/>
      </dsp:txXfrm>
    </dsp:sp>
    <dsp:sp modelId="{76BF6308-5069-4A3B-9579-E4F564336231}">
      <dsp:nvSpPr>
        <dsp:cNvPr id="0" name=""/>
        <dsp:cNvSpPr/>
      </dsp:nvSpPr>
      <dsp:spPr>
        <a:xfrm>
          <a:off x="0" y="4122000"/>
          <a:ext cx="11565000" cy="795600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5. </a:t>
          </a:r>
          <a:r>
            <a:rPr lang="ru-RU" sz="2000" b="1" kern="1200" dirty="0" smtClean="0">
              <a:solidFill>
                <a:srgbClr val="002060"/>
              </a:solidFill>
            </a:rPr>
            <a:t>Развитие социально-коммуникативных качеств воспитанников 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0" y="4122000"/>
        <a:ext cx="11565000" cy="7956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F4E620-B222-40A9-B18B-9E0661EB0357}">
      <dsp:nvSpPr>
        <dsp:cNvPr id="0" name=""/>
        <dsp:cNvSpPr/>
      </dsp:nvSpPr>
      <dsp:spPr>
        <a:xfrm>
          <a:off x="0" y="4916378"/>
          <a:ext cx="11700000" cy="107558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002060"/>
              </a:solidFill>
            </a:rPr>
            <a:t>4. Социальная активность воспитанников</a:t>
          </a:r>
          <a:endParaRPr lang="ru-RU" sz="3200" kern="1200" dirty="0">
            <a:solidFill>
              <a:srgbClr val="002060"/>
            </a:solidFill>
          </a:endParaRPr>
        </a:p>
      </dsp:txBody>
      <dsp:txXfrm>
        <a:off x="0" y="4916378"/>
        <a:ext cx="11700000" cy="1075583"/>
      </dsp:txXfrm>
    </dsp:sp>
    <dsp:sp modelId="{DDC396F4-5CEA-4CC9-9594-3B78C07514B1}">
      <dsp:nvSpPr>
        <dsp:cNvPr id="0" name=""/>
        <dsp:cNvSpPr/>
      </dsp:nvSpPr>
      <dsp:spPr>
        <a:xfrm rot="10800000">
          <a:off x="0" y="3278265"/>
          <a:ext cx="11700000" cy="1654247"/>
        </a:xfrm>
        <a:prstGeom prst="upArrowCallou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002060"/>
              </a:solidFill>
            </a:rPr>
            <a:t>3.Отсутствие </a:t>
          </a:r>
          <a:r>
            <a:rPr lang="ru-RU" sz="3200" kern="1200" dirty="0" err="1" smtClean="0">
              <a:solidFill>
                <a:srgbClr val="002060"/>
              </a:solidFill>
            </a:rPr>
            <a:t>соревновательности</a:t>
          </a:r>
          <a:r>
            <a:rPr lang="ru-RU" sz="3200" kern="1200" dirty="0" smtClean="0">
              <a:solidFill>
                <a:srgbClr val="002060"/>
              </a:solidFill>
            </a:rPr>
            <a:t> между воспитанниками </a:t>
          </a:r>
          <a:endParaRPr lang="ru-RU" sz="3200" kern="1200" dirty="0">
            <a:solidFill>
              <a:srgbClr val="002060"/>
            </a:solidFill>
          </a:endParaRPr>
        </a:p>
      </dsp:txBody>
      <dsp:txXfrm rot="10800000">
        <a:off x="0" y="3278265"/>
        <a:ext cx="11700000" cy="1654247"/>
      </dsp:txXfrm>
    </dsp:sp>
    <dsp:sp modelId="{FA92D7C1-E463-480E-901E-D4318B84A12C}">
      <dsp:nvSpPr>
        <dsp:cNvPr id="0" name=""/>
        <dsp:cNvSpPr/>
      </dsp:nvSpPr>
      <dsp:spPr>
        <a:xfrm rot="10800000">
          <a:off x="0" y="1640151"/>
          <a:ext cx="11700000" cy="1654247"/>
        </a:xfrm>
        <a:prstGeom prst="upArrowCallou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002060"/>
              </a:solidFill>
            </a:rPr>
            <a:t>2.Осознание ребенком своей созидательной роли в обществе</a:t>
          </a:r>
          <a:endParaRPr lang="ru-RU" sz="3200" kern="1200" dirty="0">
            <a:solidFill>
              <a:srgbClr val="002060"/>
            </a:solidFill>
          </a:endParaRPr>
        </a:p>
      </dsp:txBody>
      <dsp:txXfrm rot="10800000">
        <a:off x="0" y="1640151"/>
        <a:ext cx="11700000" cy="1654247"/>
      </dsp:txXfrm>
    </dsp:sp>
    <dsp:sp modelId="{E9437B90-438D-4DFD-BA58-B091F9FCE6C4}">
      <dsp:nvSpPr>
        <dsp:cNvPr id="0" name=""/>
        <dsp:cNvSpPr/>
      </dsp:nvSpPr>
      <dsp:spPr>
        <a:xfrm rot="10800000">
          <a:off x="0" y="2037"/>
          <a:ext cx="11700000" cy="1654247"/>
        </a:xfrm>
        <a:prstGeom prst="upArrowCallou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002060"/>
              </a:solidFill>
            </a:rPr>
            <a:t>1.Конструктивное межгрупповое и </a:t>
          </a:r>
          <a:r>
            <a:rPr lang="ru-RU" sz="3200" kern="1200" dirty="0" err="1" smtClean="0">
              <a:solidFill>
                <a:srgbClr val="002060"/>
              </a:solidFill>
            </a:rPr>
            <a:t>межвозрастное</a:t>
          </a:r>
          <a:r>
            <a:rPr lang="ru-RU" sz="3200" kern="1200" dirty="0" smtClean="0">
              <a:solidFill>
                <a:srgbClr val="002060"/>
              </a:solidFill>
            </a:rPr>
            <a:t> взаимодействие воспитанников</a:t>
          </a:r>
          <a:endParaRPr lang="ru-RU" sz="3200" kern="1200" dirty="0">
            <a:solidFill>
              <a:srgbClr val="002060"/>
            </a:solidFill>
          </a:endParaRPr>
        </a:p>
      </dsp:txBody>
      <dsp:txXfrm rot="10800000">
        <a:off x="0" y="2037"/>
        <a:ext cx="11700000" cy="165424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86EC01-17DC-4CCB-893B-3FF0EBB08BCD}">
      <dsp:nvSpPr>
        <dsp:cNvPr id="0" name=""/>
        <dsp:cNvSpPr/>
      </dsp:nvSpPr>
      <dsp:spPr>
        <a:xfrm>
          <a:off x="0" y="10838"/>
          <a:ext cx="11430000" cy="919912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002060"/>
              </a:solidFill>
            </a:rPr>
            <a:t>Подготовительный этап</a:t>
          </a:r>
          <a:endParaRPr lang="ru-RU" sz="3600" kern="1200" dirty="0">
            <a:solidFill>
              <a:srgbClr val="002060"/>
            </a:solidFill>
          </a:endParaRPr>
        </a:p>
      </dsp:txBody>
      <dsp:txXfrm>
        <a:off x="0" y="10838"/>
        <a:ext cx="11430000" cy="919912"/>
      </dsp:txXfrm>
    </dsp:sp>
    <dsp:sp modelId="{D8601208-C265-43C0-B84F-4841E346C7C2}">
      <dsp:nvSpPr>
        <dsp:cNvPr id="0" name=""/>
        <dsp:cNvSpPr/>
      </dsp:nvSpPr>
      <dsp:spPr>
        <a:xfrm>
          <a:off x="0" y="930751"/>
          <a:ext cx="11430000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903" tIns="25400" rIns="142240" bIns="254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>
              <a:solidFill>
                <a:srgbClr val="002060"/>
              </a:solidFill>
            </a:rPr>
            <a:t>Конкурс рисунков «Мы вместе- мы едины», «Письмо солдату» и </a:t>
          </a:r>
          <a:r>
            <a:rPr lang="ru-RU" sz="2000" b="1" kern="1200" dirty="0" err="1" smtClean="0">
              <a:solidFill>
                <a:srgbClr val="002060"/>
              </a:solidFill>
            </a:rPr>
            <a:t>др</a:t>
          </a:r>
          <a:r>
            <a:rPr lang="ru-RU" sz="2000" b="1" kern="1200" dirty="0" smtClean="0">
              <a:solidFill>
                <a:srgbClr val="002060"/>
              </a:solidFill>
            </a:rPr>
            <a:t>; 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0" y="930751"/>
        <a:ext cx="11430000" cy="331200"/>
      </dsp:txXfrm>
    </dsp:sp>
    <dsp:sp modelId="{FD70B546-E906-481B-AC2F-DBEC3CBADA8E}">
      <dsp:nvSpPr>
        <dsp:cNvPr id="0" name=""/>
        <dsp:cNvSpPr/>
      </dsp:nvSpPr>
      <dsp:spPr>
        <a:xfrm>
          <a:off x="0" y="1261951"/>
          <a:ext cx="11430000" cy="919912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002060"/>
              </a:solidFill>
            </a:rPr>
            <a:t>Реализующий этап </a:t>
          </a:r>
          <a:endParaRPr lang="ru-RU" sz="3600" kern="1200" dirty="0">
            <a:solidFill>
              <a:srgbClr val="002060"/>
            </a:solidFill>
          </a:endParaRPr>
        </a:p>
      </dsp:txBody>
      <dsp:txXfrm>
        <a:off x="0" y="1261951"/>
        <a:ext cx="11430000" cy="919912"/>
      </dsp:txXfrm>
    </dsp:sp>
    <dsp:sp modelId="{63D55665-BA01-437B-86C3-9ED86D8650F3}">
      <dsp:nvSpPr>
        <dsp:cNvPr id="0" name=""/>
        <dsp:cNvSpPr/>
      </dsp:nvSpPr>
      <dsp:spPr>
        <a:xfrm>
          <a:off x="0" y="2181863"/>
          <a:ext cx="11430000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903" tIns="25400" rIns="142240" bIns="254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>
              <a:solidFill>
                <a:srgbClr val="002060"/>
              </a:solidFill>
            </a:rPr>
            <a:t>Беседа с детьми, подготовка ткани, плетение маскировочной сетки и </a:t>
          </a:r>
          <a:r>
            <a:rPr lang="ru-RU" sz="2000" b="1" kern="1200" dirty="0" err="1" smtClean="0">
              <a:solidFill>
                <a:srgbClr val="002060"/>
              </a:solidFill>
            </a:rPr>
            <a:t>др</a:t>
          </a:r>
          <a:r>
            <a:rPr lang="ru-RU" sz="2000" b="1" kern="1200" dirty="0" smtClean="0">
              <a:solidFill>
                <a:srgbClr val="002060"/>
              </a:solidFill>
            </a:rPr>
            <a:t>;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0" y="2181863"/>
        <a:ext cx="11430000" cy="331200"/>
      </dsp:txXfrm>
    </dsp:sp>
    <dsp:sp modelId="{8F627578-0E83-4DE4-BB3B-54FBE68145C3}">
      <dsp:nvSpPr>
        <dsp:cNvPr id="0" name=""/>
        <dsp:cNvSpPr/>
      </dsp:nvSpPr>
      <dsp:spPr>
        <a:xfrm>
          <a:off x="0" y="2513063"/>
          <a:ext cx="11430000" cy="848959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>
              <a:solidFill>
                <a:srgbClr val="002060"/>
              </a:solidFill>
            </a:rPr>
            <a:t>                    </a:t>
          </a:r>
          <a:r>
            <a:rPr lang="ru-RU" sz="3600" kern="1200" dirty="0" smtClean="0">
              <a:solidFill>
                <a:srgbClr val="002060"/>
              </a:solidFill>
            </a:rPr>
            <a:t>Выход положительного опыта за пределы учреждения </a:t>
          </a:r>
          <a:endParaRPr lang="ru-RU" sz="3600" kern="1200" dirty="0">
            <a:solidFill>
              <a:srgbClr val="002060"/>
            </a:solidFill>
          </a:endParaRPr>
        </a:p>
      </dsp:txBody>
      <dsp:txXfrm>
        <a:off x="0" y="2513063"/>
        <a:ext cx="11430000" cy="848959"/>
      </dsp:txXfrm>
    </dsp:sp>
    <dsp:sp modelId="{159498BF-6D54-47BC-9EFF-FB4A293921ED}">
      <dsp:nvSpPr>
        <dsp:cNvPr id="0" name=""/>
        <dsp:cNvSpPr/>
      </dsp:nvSpPr>
      <dsp:spPr>
        <a:xfrm>
          <a:off x="0" y="3645002"/>
          <a:ext cx="11430000" cy="91991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 </a:t>
          </a:r>
          <a:r>
            <a:rPr lang="ru-RU" sz="2000" b="1" kern="1200" dirty="0" smtClean="0">
              <a:solidFill>
                <a:srgbClr val="002060"/>
              </a:solidFill>
              <a:latin typeface="Times New Roman"/>
              <a:cs typeface="Times New Roman"/>
            </a:rPr>
            <a:t>∙</a:t>
          </a:r>
          <a:r>
            <a:rPr lang="ru-RU" sz="2000" kern="1200" dirty="0" smtClean="0">
              <a:solidFill>
                <a:srgbClr val="002060"/>
              </a:solidFill>
              <a:latin typeface="Times New Roman"/>
              <a:cs typeface="Times New Roman"/>
            </a:rPr>
            <a:t> </a:t>
          </a:r>
          <a:r>
            <a:rPr lang="ru-RU" sz="2000" b="1" kern="1200" dirty="0" smtClean="0">
              <a:solidFill>
                <a:srgbClr val="002060"/>
              </a:solidFill>
            </a:rPr>
            <a:t>Социальный резонанс, расширение  практики  в пределах района,  области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0" y="3645002"/>
        <a:ext cx="11430000" cy="919912"/>
      </dsp:txXfrm>
    </dsp:sp>
    <dsp:sp modelId="{BAA2E216-520D-4135-BB0C-25F22251DE6B}">
      <dsp:nvSpPr>
        <dsp:cNvPr id="0" name=""/>
        <dsp:cNvSpPr/>
      </dsp:nvSpPr>
      <dsp:spPr>
        <a:xfrm>
          <a:off x="0" y="4339536"/>
          <a:ext cx="11430000" cy="919912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002060"/>
              </a:solidFill>
            </a:rPr>
            <a:t>Заключительный этап</a:t>
          </a:r>
          <a:endParaRPr lang="ru-RU" sz="3600" kern="1200" dirty="0">
            <a:solidFill>
              <a:srgbClr val="002060"/>
            </a:solidFill>
          </a:endParaRPr>
        </a:p>
      </dsp:txBody>
      <dsp:txXfrm>
        <a:off x="0" y="4339536"/>
        <a:ext cx="11430000" cy="919912"/>
      </dsp:txXfrm>
    </dsp:sp>
    <dsp:sp modelId="{2C3C31CD-C587-42E7-B85D-102A98952C8D}">
      <dsp:nvSpPr>
        <dsp:cNvPr id="0" name=""/>
        <dsp:cNvSpPr/>
      </dsp:nvSpPr>
      <dsp:spPr>
        <a:xfrm>
          <a:off x="0" y="5250599"/>
          <a:ext cx="11430000" cy="91991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/>
              <a:cs typeface="Times New Roman"/>
            </a:rPr>
            <a:t>∙ </a:t>
          </a:r>
          <a:r>
            <a:rPr lang="ru-RU" sz="2000" b="1" kern="1200" dirty="0" smtClean="0">
              <a:solidFill>
                <a:srgbClr val="002060"/>
              </a:solidFill>
            </a:rPr>
            <a:t>Освещение в СМИ, соц.сетях, оформление презентации, газеты «Наши добрые дела»,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 для педагогов выступление с анализом опыта работы,  и </a:t>
          </a:r>
          <a:r>
            <a:rPr lang="ru-RU" sz="2000" b="1" kern="1200" dirty="0" err="1" smtClean="0">
              <a:solidFill>
                <a:srgbClr val="002060"/>
              </a:solidFill>
            </a:rPr>
            <a:t>др</a:t>
          </a:r>
          <a:r>
            <a:rPr lang="ru-RU" sz="2000" b="1" kern="1200" dirty="0" smtClean="0">
              <a:solidFill>
                <a:srgbClr val="002060"/>
              </a:solidFill>
            </a:rPr>
            <a:t>;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0" y="5250599"/>
        <a:ext cx="11430000" cy="919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EE562-E05A-4626-B3AF-5F0B868819D9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519D9-560B-443C-B598-BE18CE88D9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829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519D9-560B-443C-B598-BE18CE88D99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-  С января по ноябрь в </a:t>
            </a:r>
            <a:r>
              <a:rPr lang="ru-RU" dirty="0" err="1" smtClean="0"/>
              <a:t>Ёлкинском</a:t>
            </a:r>
            <a:r>
              <a:rPr lang="ru-RU" dirty="0" smtClean="0"/>
              <a:t> центре помощи прошли</a:t>
            </a:r>
            <a:r>
              <a:rPr lang="ru-RU" baseline="0" dirty="0" smtClean="0"/>
              <a:t> ряд  мероприятий </a:t>
            </a:r>
            <a:r>
              <a:rPr lang="ru-RU" dirty="0" smtClean="0"/>
              <a:t>в поддержку детей,</a:t>
            </a:r>
            <a:r>
              <a:rPr lang="ru-RU" baseline="0" dirty="0" smtClean="0"/>
              <a:t> пожилых людей, военнослужащих. Воспитанники приняли участие в творческих проектах для жителей Багаевского района, напомнили водителям о важности ответственного отношения за рулем и многое другое.</a:t>
            </a:r>
          </a:p>
          <a:p>
            <a:r>
              <a:rPr lang="ru-RU" baseline="0" dirty="0" smtClean="0"/>
              <a:t>   </a:t>
            </a:r>
            <a:r>
              <a:rPr lang="ru-RU" dirty="0" smtClean="0"/>
              <a:t>Участие и сопереживание другим,</a:t>
            </a:r>
            <a:r>
              <a:rPr lang="ru-RU" baseline="0" dirty="0" smtClean="0"/>
              <a:t> чужой боли и радости, вот что помогает данная практика «Мы учимся помогать»  вложить в детские души,  учит </a:t>
            </a:r>
            <a:r>
              <a:rPr lang="ru-RU" dirty="0" smtClean="0"/>
              <a:t> сделать счастливым хотя бы одного человека.</a:t>
            </a:r>
            <a:br>
              <a:rPr lang="ru-RU" dirty="0" smtClean="0"/>
            </a:br>
            <a:r>
              <a:rPr lang="ru-RU" dirty="0" smtClean="0"/>
              <a:t>К большому счастью, в нашем</a:t>
            </a:r>
            <a:r>
              <a:rPr lang="ru-RU" baseline="0" dirty="0" smtClean="0"/>
              <a:t> центре </a:t>
            </a:r>
            <a:r>
              <a:rPr lang="ru-RU" dirty="0" smtClean="0"/>
              <a:t>находятся дети, которые получив сами горький опыт отверженности,</a:t>
            </a:r>
            <a:r>
              <a:rPr lang="ru-RU" baseline="0" dirty="0" smtClean="0"/>
              <a:t> непринятия, жестокости </a:t>
            </a:r>
            <a:r>
              <a:rPr lang="ru-RU" dirty="0" smtClean="0"/>
              <a:t> всегда готовы помочь,</a:t>
            </a:r>
            <a:r>
              <a:rPr lang="ru-RU" baseline="0" dirty="0" smtClean="0"/>
              <a:t> а добрые дела </a:t>
            </a:r>
            <a:r>
              <a:rPr lang="ru-RU" dirty="0" smtClean="0"/>
              <a:t>не остаются  незамеченными - они, как маяки, светят тем, кто ждёт  помощи.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519D9-560B-443C-B598-BE18CE88D99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  Воспитательная практика занимает определенное  место в процессе воспитания в центре помощи детям, так как отражает современные</a:t>
            </a:r>
            <a:r>
              <a:rPr lang="ru-RU" baseline="0" dirty="0" smtClean="0"/>
              <a:t> реальности и запросы общества. Прожить момент в совместной деятельности взрослых и детей, сделать здесь и сейчас и увидеть результат своей работы ни только в материальном плане, но и в духовном, получить эмоции, которые обогатят субъективный опыт ребенка  и помогут ему в дальнейшем выстроить положительную социальную парадигму своих отношений с миром после выхода из стен учреждения.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«Мы учимся помогать» - это</a:t>
            </a:r>
            <a:r>
              <a:rPr lang="ru-RU" baseline="0" dirty="0" smtClean="0"/>
              <a:t> название уже стало девизом,</a:t>
            </a:r>
            <a:r>
              <a:rPr lang="ru-RU" dirty="0" smtClean="0"/>
              <a:t> ключевым традиционным событием, которое объединяет всех участников воспитательного  процесса, в центре помощи детям. Советский педагог В.А. Сухомлинский отмечал: «Воспитывает каждая минута жизни и каждый уголок земли, каждый человек, с которым формирующаяся личность соприкасается подчас как 6ы случайно, мимолетно». Другой выдающийся советский педагог и писатель А.С. Макаренко подчеркивал: «Воспитывает все: вещи, явления, но прежде всего и дольше всего люди. Из них на первом месте родители и педагоги». </a:t>
            </a:r>
            <a:r>
              <a:rPr lang="ru-RU" baseline="0" dirty="0" smtClean="0"/>
              <a:t> Наши дети остались без  родительского попечения, но не остались одни. Наша задача как педагогов научить их доверять миру.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519D9-560B-443C-B598-BE18CE88D99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519D9-560B-443C-B598-BE18CE88D99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519D9-560B-443C-B598-BE18CE88D99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519D9-560B-443C-B598-BE18CE88D99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519D9-560B-443C-B598-BE18CE88D99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519D9-560B-443C-B598-BE18CE88D99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0" dirty="0" smtClean="0"/>
              <a:t>Современная педагогическая практика руководствуется двумя основными концепциями целей воспитания</a:t>
            </a:r>
            <a:r>
              <a:rPr lang="ru-RU" b="0" baseline="0" dirty="0" smtClean="0"/>
              <a:t> </a:t>
            </a:r>
            <a:r>
              <a:rPr lang="ru-RU" dirty="0" smtClean="0"/>
              <a:t>прагматической</a:t>
            </a:r>
            <a:r>
              <a:rPr lang="ru-RU" baseline="0" dirty="0" smtClean="0"/>
              <a:t> и гуманистической. </a:t>
            </a:r>
          </a:p>
          <a:p>
            <a:r>
              <a:rPr lang="ru-RU" baseline="0" dirty="0" smtClean="0"/>
              <a:t>    </a:t>
            </a:r>
            <a:r>
              <a:rPr lang="ru-RU" dirty="0" smtClean="0"/>
              <a:t>Прагматическая концепция, утвердившаяся с начала XX в. в США,  сохраняется до настоящего времени под наименованием «воспитание ради выживания». Согласно этой концепции мы  должны</a:t>
            </a:r>
            <a:r>
              <a:rPr lang="ru-RU" baseline="0" dirty="0" smtClean="0"/>
              <a:t> </a:t>
            </a:r>
            <a:r>
              <a:rPr lang="ru-RU" dirty="0" smtClean="0"/>
              <a:t>воспитывать прежде всего эффективного работника, ответственного гражданина и разумного потребителя.</a:t>
            </a:r>
          </a:p>
          <a:p>
            <a:r>
              <a:rPr lang="ru-RU" dirty="0" smtClean="0"/>
              <a:t>    Гуманистическая концепция, имеющая много сторонников в России и на Западе, исходит из того, что целью воспитания должно быть оказание помощи личности в реализации всех заложенных в ней способностей и талантов, в осуществлении ею собственного «Я».</a:t>
            </a:r>
            <a:r>
              <a:rPr lang="ru-RU" baseline="0" dirty="0" smtClean="0"/>
              <a:t> </a:t>
            </a:r>
            <a:r>
              <a:rPr lang="ru-RU" dirty="0" smtClean="0"/>
              <a:t>Традиционной для России</a:t>
            </a:r>
            <a:r>
              <a:rPr lang="ru-RU" baseline="0" dirty="0" smtClean="0"/>
              <a:t> </a:t>
            </a:r>
            <a:r>
              <a:rPr lang="ru-RU" dirty="0" smtClean="0"/>
              <a:t>является воспитательная цель, соответствующая гуманистической концепции, ориентирующейся на формирование всесторонне и гармонически развитой личности.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Многими современными педагогами сказано,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что 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ет системы «дети и общество», а есть система «дети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обществе». Это общество составляют взрослые, и им принадлежит миссия очеловечивания жизненного мира детей в процессе присвоения и освоения ими культуры человечества. Суть данной практики в построении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диалога мира взрослых и мира детства.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Через проживание субъективного опыта друг друга, создания  совместного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события приобретается навык с</a:t>
            </a:r>
            <a:r>
              <a:rPr lang="ru-RU" dirty="0" smtClean="0"/>
              <a:t>опереживания – главный жизненный навык, на котором основывается развитие интеллекта, социальная адаптация и духовные качества. </a:t>
            </a:r>
            <a:r>
              <a:rPr lang="ru-RU" baseline="0" dirty="0" smtClean="0"/>
              <a:t> Как мы знаем, </a:t>
            </a:r>
            <a:r>
              <a:rPr lang="ru-RU" baseline="0" dirty="0" err="1" smtClean="0"/>
              <a:t>э</a:t>
            </a:r>
            <a:r>
              <a:rPr lang="ru-RU" dirty="0" err="1" smtClean="0"/>
              <a:t>мпатия</a:t>
            </a:r>
            <a:r>
              <a:rPr lang="ru-RU" dirty="0" smtClean="0"/>
              <a:t> — это способность понимать чувства других людей и сопереживать им, она не присуща человеку от рождения, а развивается в процессе жизни во время общения.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Данная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практика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актуальна в работе с нашими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детьми, которые получив травмирующий опыт в раннем возрасте, с трудом учатся доверять миру, а затем и  социализироваться после выхода из учреждения.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519D9-560B-443C-B598-BE18CE88D99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519D9-560B-443C-B598-BE18CE88D99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519D9-560B-443C-B598-BE18CE88D99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519D9-560B-443C-B598-BE18CE88D99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519D9-560B-443C-B598-BE18CE88D99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519D9-560B-443C-B598-BE18CE88D99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267001-F5EE-4B01-ADD9-95392EA1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44CC777-6BA2-40D2-9A82-AD403FA4F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FFA2BC8-F9FC-47B4-B94E-984652D79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1158127-7E67-4DC3-A9CF-380C6A5B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8CFB686-854A-4D91-AAF2-24DD33CC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3673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B2ECE69F-178E-4786-B1D6-461B25E3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15DB0CCE-2BB7-4FE6-9F6D-0F849019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D60DEABB-F5A0-404E-81BE-A2C6C1A7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956E4A42-AE58-43D5-A1E5-C2A90FAE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23449552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0ABFC8D9-3E46-4244-BCF8-DF828263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000"/>
            <a:ext cx="11946000" cy="114151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Рисунок 6">
            <a:extLst>
              <a:ext uri="{FF2B5EF4-FFF2-40B4-BE49-F238E27FC236}">
                <a16:creationId xmlns="" xmlns:a16="http://schemas.microsoft.com/office/drawing/2014/main" id="{D5ACAE7A-E405-438C-BF4B-A37C1D7BBD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26000" y="2079000"/>
            <a:ext cx="5220000" cy="4230000"/>
          </a:xfrm>
        </p:spPr>
      </p:sp>
    </p:spTree>
    <p:extLst>
      <p:ext uri="{BB962C8B-B14F-4D97-AF65-F5344CB8AC3E}">
        <p14:creationId xmlns="" xmlns:p14="http://schemas.microsoft.com/office/powerpoint/2010/main" val="15449785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0ABFC8D9-3E46-4244-BCF8-DF828263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000"/>
            <a:ext cx="11946000" cy="114151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Рисунок 6">
            <a:extLst>
              <a:ext uri="{FF2B5EF4-FFF2-40B4-BE49-F238E27FC236}">
                <a16:creationId xmlns="" xmlns:a16="http://schemas.microsoft.com/office/drawing/2014/main" id="{D5ACAE7A-E405-438C-BF4B-A37C1D7BBD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6000" y="2034000"/>
            <a:ext cx="5220000" cy="4230000"/>
          </a:xfrm>
        </p:spPr>
      </p:sp>
    </p:spTree>
    <p:extLst>
      <p:ext uri="{BB962C8B-B14F-4D97-AF65-F5344CB8AC3E}">
        <p14:creationId xmlns="" xmlns:p14="http://schemas.microsoft.com/office/powerpoint/2010/main" val="18537792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="" xmlns:a16="http://schemas.microsoft.com/office/drawing/2014/main" id="{0B504799-5A5B-4904-96F0-E39EDC0290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719263"/>
            <a:ext cx="12192000" cy="513873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12951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BA0536-C2F3-45FD-BCE9-A7664FF11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EDCB672-9A39-4592-A702-905A663DE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F00B59B-B30F-4BCA-BF7C-138210157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B11AE46-CD71-40A2-B051-FED4CF251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97D472E-4D2E-4B58-B26C-A5C6E9B9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D590CE5-E95F-4274-817F-D56AE118E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23650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379CC03-CB65-4A4C-90D3-F02B507A0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F4C3BF4E-7FD7-4E97-ADD2-17103BBDA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4CE1139-B009-4241-B0C4-BF93CB876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61306DD-CDF6-4C8F-8EAA-8585BA36E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DE83B16-91E8-4F91-A8A9-2286EF49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3500BC4-2676-4C2C-A56B-8495420F6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30690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BFDEE6-9163-4FA6-9C33-9D0B1D96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6CFD921-B66F-4B9F-8D0C-B14325FE9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EDD6FEE-737C-4DE7-A07A-B8500FB8C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48FE9F1-30AE-46C1-A8C8-4B7D5FFC7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E45E6A3-691A-440E-94B6-E4165602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23736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B71DFBC-935C-41DF-9AF9-A79F2BD809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FFC04AF-1DA1-4817-ACF7-5A110AD3A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CDFD425-2E61-4F50-9A02-6256A3497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9833F48-4BE3-401E-8EAC-ED423D3D4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9E6C580-1988-45AF-BDB1-7BCACEB9D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68158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ECD6CA42-8F84-4EF7-AC44-C6D7CA7B5256}"/>
              </a:ext>
            </a:extLst>
          </p:cNvPr>
          <p:cNvGrpSpPr/>
          <p:nvPr userDrawn="1"/>
        </p:nvGrpSpPr>
        <p:grpSpPr>
          <a:xfrm>
            <a:off x="0" y="49500"/>
            <a:ext cx="2844750" cy="274500"/>
            <a:chOff x="5228062" y="49500"/>
            <a:chExt cx="2844750" cy="274500"/>
          </a:xfrm>
          <a:solidFill>
            <a:schemeClr val="tx2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="" xmlns:a16="http://schemas.microsoft.com/office/drawing/2014/main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tx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="" xmlns:a16="http://schemas.microsoft.com/office/drawing/2014/main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=""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25145175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18">
            <a:extLst>
              <a:ext uri="{FF2B5EF4-FFF2-40B4-BE49-F238E27FC236}">
                <a16:creationId xmlns=""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0448813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ый треугольник 5">
            <a:extLst>
              <a:ext uri="{FF2B5EF4-FFF2-40B4-BE49-F238E27FC236}">
                <a16:creationId xmlns="" xmlns:a16="http://schemas.microsoft.com/office/drawing/2014/main" id="{5172288B-DE9D-43F6-AE1D-DFA58F3C84F8}"/>
              </a:ext>
            </a:extLst>
          </p:cNvPr>
          <p:cNvSpPr/>
          <p:nvPr userDrawn="1"/>
        </p:nvSpPr>
        <p:spPr>
          <a:xfrm>
            <a:off x="0" y="4788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7882EBE0-0097-4756-884D-F8521A0145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0513" y="233363"/>
            <a:ext cx="5805487" cy="6480175"/>
          </a:xfrm>
        </p:spPr>
        <p:txBody>
          <a:bodyPr/>
          <a:lstStyle/>
          <a:p>
            <a:endParaRPr lang="ru-RU"/>
          </a:p>
        </p:txBody>
      </p:sp>
      <p:sp>
        <p:nvSpPr>
          <p:cNvPr id="14" name="Заголовок 13">
            <a:extLst>
              <a:ext uri="{FF2B5EF4-FFF2-40B4-BE49-F238E27FC236}">
                <a16:creationId xmlns="" xmlns:a16="http://schemas.microsoft.com/office/drawing/2014/main" id="{BD000A37-5141-407E-A504-C96A56279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EE674FD9-79E8-4C83-8018-2847114B94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35413" y="2528888"/>
            <a:ext cx="7426325" cy="2384425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31882608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4C31BDB-50F3-43CA-877E-F9C7672D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="" xmlns:a16="http://schemas.microsoft.com/office/drawing/2014/main" id="{74453DF6-9509-45CB-BD4E-84F90C1C9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8AF27442-62D0-4CA6-81B4-B7FDDA51A9A2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1FD6AC4-0F96-4D40-B8AD-EF85E9EDE11D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73640FF5-D492-4210-9DE4-D7B66426125F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062B47E0-EF90-4ECC-A73E-6E5DA1F62FCD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="" xmlns:a16="http://schemas.microsoft.com/office/drawing/2014/main" id="{2FC4DE4B-558A-425B-A23E-B63E9353355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D1C3AA05-E7C7-4C27-A908-2E47AFEBA600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1"/>
          </a:solidFill>
        </p:grpSpPr>
        <p:sp>
          <p:nvSpPr>
            <p:cNvPr id="16" name="Прямоугольник 15">
              <a:extLst>
                <a:ext uri="{FF2B5EF4-FFF2-40B4-BE49-F238E27FC236}">
                  <a16:creationId xmlns="" xmlns:a16="http://schemas.microsoft.com/office/drawing/2014/main" id="{D94BF255-53E4-439B-83D0-7DE93A9900DD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7" name="Блок-схема: объединение 16">
              <a:extLst>
                <a:ext uri="{FF2B5EF4-FFF2-40B4-BE49-F238E27FC236}">
                  <a16:creationId xmlns="" xmlns:a16="http://schemas.microsoft.com/office/drawing/2014/main" id="{E38044D4-D5F4-4E1E-8B74-E24D6E7B2929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5415825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устой слайд">
    <p:bg>
      <p:bgPr>
        <a:blipFill dpi="0" rotWithShape="1">
          <a:blip r:embed="rId2" cstate="screen">
            <a:lum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C81E132A-DAAE-4C5A-9799-9BEDDD0FBE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05ABEC81-0435-44F8-AC84-9AA06776E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E9A5681-179B-43EF-A41E-7921E27CA6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24075"/>
            <a:ext cx="10515600" cy="15303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381542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extLst>
              <a:ext uri="{FF2B5EF4-FFF2-40B4-BE49-F238E27FC236}">
                <a16:creationId xmlns="" xmlns:a16="http://schemas.microsoft.com/office/drawing/2014/main" id="{F8FE08DD-35D4-4F6D-9D3E-895549AFA462}"/>
              </a:ext>
            </a:extLst>
          </p:cNvPr>
          <p:cNvSpPr/>
          <p:nvPr userDrawn="1"/>
        </p:nvSpPr>
        <p:spPr>
          <a:xfrm>
            <a:off x="0" y="4788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36907558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extLst>
              <a:ext uri="{FF2B5EF4-FFF2-40B4-BE49-F238E27FC236}">
                <a16:creationId xmlns="" xmlns:a16="http://schemas.microsoft.com/office/drawing/2014/main" id="{F8FE08DD-35D4-4F6D-9D3E-895549AFA462}"/>
              </a:ext>
            </a:extLst>
          </p:cNvPr>
          <p:cNvSpPr/>
          <p:nvPr userDrawn="1"/>
        </p:nvSpPr>
        <p:spPr>
          <a:xfrm rot="16200000">
            <a:off x="10191000" y="4857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29490635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796AF94-0451-4B41-960A-AE014E9C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42D3EF2-51A0-4DA7-88AA-E1FA1562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C90037A-9CFB-48E5-9E34-0A14EDE6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87836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F9DC742-0D31-49BB-8235-E8F23687E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CB7A22E-3771-4390-9794-7F14D95D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6951B10-84CC-412A-B18B-E5D7BFE1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06FA339-92AB-4D93-B605-E9C0B0E7E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AFCBD1A-83E7-45B8-95AE-AE44F108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91100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15DC75D-06B2-46E5-A96B-A1468A218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6AE6E6F-2E09-401B-B461-D6DF215D1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0FA403A-15C6-49C6-8CC5-8F9664A12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C3F06EE-74D4-48BE-B81A-5C34F61BB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D53AD41-416F-495E-A3FD-85E02F26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9E8F414-2898-41DB-BD73-B506B16F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49594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5BF822-D25A-4089-8B09-6CDFC6C72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DFA1F7A-5EC7-4EDE-B41D-E76BE82B3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51A2486-CBD9-47F2-85CB-E75E70743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D9BFCC3-815F-46C2-8BBD-B33697BD3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6A6C052B-8DDE-4435-89D0-37FEADE5B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E4CBDAB-0EC1-4397-917A-7260217B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5848E488-94C4-4695-A96B-BD92D0FE9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889685D5-D9B9-4084-9444-3F5DFFF8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05628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CAB533-743E-4972-9281-AA80F8DE8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4E27A4BD-2D2A-438C-8009-834074645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A593BC4F-92E4-4734-99DC-E5A245F3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C2D59C2-0660-44F2-8B51-CACB66F9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83044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85289D3-E86F-47FE-BC52-53D34FA45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33570AF-E207-47A8-A8FC-5D9057465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CAF8805-B906-4169-9117-FA140E73D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5B055-54BE-42A4-8DC8-10ED2ADEA08A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FE3D611-6D00-421E-BE6B-385F5C2C5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3716F83-6BED-46A4-98C2-DEC0D746A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23"/>
            <a:extLst>
              <a:ext uri="{FF2B5EF4-FFF2-40B4-BE49-F238E27FC236}">
                <a16:creationId xmlns="" xmlns:a16="http://schemas.microsoft.com/office/drawing/2014/main" id="{43780347-ADC3-4039-95E5-9DAF405C2D48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8616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64" r:id="rId11"/>
    <p:sldLayoutId id="2147483668" r:id="rId12"/>
    <p:sldLayoutId id="2147483663" r:id="rId13"/>
    <p:sldLayoutId id="2147483656" r:id="rId14"/>
    <p:sldLayoutId id="2147483657" r:id="rId15"/>
    <p:sldLayoutId id="2147483658" r:id="rId16"/>
    <p:sldLayoutId id="2147483659" r:id="rId17"/>
    <p:sldLayoutId id="2147483665" r:id="rId18"/>
    <p:sldLayoutId id="2147483667" r:id="rId19"/>
    <p:sldLayoutId id="2147483666" r:id="rId20"/>
    <p:sldLayoutId id="2147483669" r:id="rId2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agaevka-press.ru/nasha-pomoshh-bojczam-2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t.me/c/1853489128/864" TargetMode="External"/><Relationship Id="rId5" Type="http://schemas.openxmlformats.org/officeDocument/2006/relationships/hyperlink" Target="https://t.me/olgakormukhina" TargetMode="External"/><Relationship Id="rId4" Type="http://schemas.openxmlformats.org/officeDocument/2006/relationships/hyperlink" Target="http://csobagaevka.ru/_quot_den_dobryh_del._quot_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vk.com/p-ublic21624700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11" Type="http://schemas.openxmlformats.org/officeDocument/2006/relationships/chart" Target="../charts/chart2.xml"/><Relationship Id="rId5" Type="http://schemas.openxmlformats.org/officeDocument/2006/relationships/image" Target="../media/image5.png"/><Relationship Id="rId10" Type="http://schemas.openxmlformats.org/officeDocument/2006/relationships/chart" Target="../charts/chart1.xml"/><Relationship Id="rId4" Type="http://schemas.openxmlformats.org/officeDocument/2006/relationships/image" Target="../media/image4.sv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8E99B067-EB62-402E-805F-0F0DF821BA19}"/>
              </a:ext>
            </a:extLst>
          </p:cNvPr>
          <p:cNvSpPr/>
          <p:nvPr/>
        </p:nvSpPr>
        <p:spPr>
          <a:xfrm>
            <a:off x="4971000" y="279000"/>
            <a:ext cx="6975486" cy="648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Заголовок 23">
            <a:extLst>
              <a:ext uri="{FF2B5EF4-FFF2-40B4-BE49-F238E27FC236}">
                <a16:creationId xmlns="" xmlns:a16="http://schemas.microsoft.com/office/drawing/2014/main" id="{10315E8C-F410-4B7D-9A8E-D2CECB509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1000" y="234001"/>
            <a:ext cx="6840000" cy="1485000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ГОСУДАРСТВЕННОЕ  КАЗЕННОЕ УЧРЕЖДЕНИЕ СОЦИАЛЬНОГО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ОБСЛУЖИВАНИЯ РОСТОВСКОЙ ОБЛАСТИ ЦЕНТР ПОМОЩИ ДЕТЯМ,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ОСТАВШИМСЯ БЕЗ ПОПЕЧЕНИЯ РОДИТЕЛЕЙ,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"ЁЛКИНСКИЙ ЦЕНТР ПОМОЩИ ДЕТЯМ«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ул. Тимирязева 1, х. </a:t>
            </a:r>
            <a:r>
              <a:rPr lang="ru-RU" sz="1400" b="1" dirty="0" err="1" smtClean="0">
                <a:solidFill>
                  <a:srgbClr val="002060"/>
                </a:solidFill>
              </a:rPr>
              <a:t>Ёлкин</a:t>
            </a:r>
            <a:r>
              <a:rPr lang="ru-RU" sz="1400" b="1" dirty="0" smtClean="0">
                <a:solidFill>
                  <a:srgbClr val="002060"/>
                </a:solidFill>
              </a:rPr>
              <a:t>  Багаевский р-н  Ростовская  обл. 346621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тел. 8(86357)41536   </a:t>
            </a:r>
            <a:r>
              <a:rPr lang="ru-RU" sz="1400" b="1" dirty="0" err="1" smtClean="0">
                <a:solidFill>
                  <a:srgbClr val="002060"/>
                </a:solidFill>
              </a:rPr>
              <a:t>Е-mail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</a:rPr>
              <a:t>dd_elkin@rostobr.</a:t>
            </a:r>
            <a:r>
              <a:rPr lang="ru-RU" sz="1400" dirty="0" err="1" smtClean="0">
                <a:solidFill>
                  <a:srgbClr val="002060"/>
                </a:solidFill>
              </a:rPr>
              <a:t>ru</a:t>
            </a:r>
            <a:r>
              <a:rPr lang="ru-RU" sz="1400" dirty="0" smtClean="0">
                <a:solidFill>
                  <a:srgbClr val="002060"/>
                </a:solidFill>
              </a:rPr>
              <a:t/>
            </a:r>
            <a:br>
              <a:rPr lang="ru-RU" sz="1400" dirty="0" smtClean="0">
                <a:solidFill>
                  <a:srgbClr val="002060"/>
                </a:solidFill>
              </a:rPr>
            </a:br>
            <a:endParaRPr lang="ru-RU" sz="1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="" xmlns:a16="http://schemas.microsoft.com/office/drawing/2014/main" id="{297F0EBA-D1C1-470D-8EFC-89954E1950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06001" y="1989000"/>
            <a:ext cx="6660000" cy="4635000"/>
          </a:xfrm>
        </p:spPr>
        <p:txBody>
          <a:bodyPr>
            <a:normAutofit fontScale="92500" lnSpcReduction="20000"/>
          </a:bodyPr>
          <a:lstStyle/>
          <a:p>
            <a:endParaRPr lang="ru-RU" b="1" dirty="0" smtClean="0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</a:pPr>
            <a:r>
              <a:rPr lang="ru-RU" b="1" dirty="0" smtClean="0">
                <a:solidFill>
                  <a:srgbClr val="002060"/>
                </a:solidFill>
                <a:latin typeface="+mj-lt"/>
              </a:rPr>
              <a:t>«Мы учимся помогать»: </a:t>
            </a:r>
          </a:p>
          <a:p>
            <a:pPr algn="ctr">
              <a:lnSpc>
                <a:spcPct val="110000"/>
              </a:lnSpc>
            </a:pPr>
            <a:r>
              <a:rPr lang="ru-RU" b="1" dirty="0" smtClean="0">
                <a:solidFill>
                  <a:srgbClr val="002060"/>
                </a:solidFill>
                <a:latin typeface="+mj-lt"/>
              </a:rPr>
              <a:t>практики воспитательных дел, охватывающие всех воспитанников и педагогический коллектив учреждения</a:t>
            </a:r>
          </a:p>
          <a:p>
            <a:pPr marL="72000" algn="ctr">
              <a:lnSpc>
                <a:spcPct val="100000"/>
              </a:lnSpc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72000" algn="r">
              <a:lnSpc>
                <a:spcPct val="100000"/>
              </a:lnSpc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72000" algn="r">
              <a:lnSpc>
                <a:spcPct val="100000"/>
              </a:lnSpc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72000" algn="r">
              <a:lnSpc>
                <a:spcPct val="100000"/>
              </a:lnSpc>
            </a:pPr>
            <a:r>
              <a:rPr lang="ru-RU" sz="1800" b="1" dirty="0" err="1" smtClean="0">
                <a:solidFill>
                  <a:srgbClr val="002060"/>
                </a:solidFill>
              </a:rPr>
              <a:t>Бурлакова</a:t>
            </a:r>
            <a:r>
              <a:rPr lang="ru-RU" sz="1800" b="1" dirty="0" smtClean="0">
                <a:solidFill>
                  <a:srgbClr val="002060"/>
                </a:solidFill>
              </a:rPr>
              <a:t> Вероника Александровна,</a:t>
            </a:r>
          </a:p>
          <a:p>
            <a:pPr marL="72000" algn="r">
              <a:lnSpc>
                <a:spcPct val="100000"/>
              </a:lnSpc>
            </a:pPr>
            <a:r>
              <a:rPr lang="ru-RU" sz="1800" b="1" dirty="0" smtClean="0">
                <a:solidFill>
                  <a:srgbClr val="002060"/>
                </a:solidFill>
              </a:rPr>
              <a:t>социальный педагог</a:t>
            </a:r>
          </a:p>
          <a:p>
            <a:pPr marL="72000" algn="r">
              <a:lnSpc>
                <a:spcPct val="100000"/>
              </a:lnSpc>
            </a:pPr>
            <a:r>
              <a:rPr lang="ru-RU" sz="1400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ru-RU" sz="1400" dirty="0" err="1" smtClean="0">
                <a:solidFill>
                  <a:srgbClr val="002060"/>
                </a:solidFill>
              </a:rPr>
              <a:t>Ёлкин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ru-RU" sz="1400" dirty="0" smtClean="0">
                <a:solidFill>
                  <a:srgbClr val="002060"/>
                </a:solidFill>
              </a:rPr>
              <a:t>2022</a:t>
            </a:r>
          </a:p>
          <a:p>
            <a:endParaRPr lang="ru-RU" b="1" dirty="0" smtClean="0">
              <a:solidFill>
                <a:schemeClr val="bg2"/>
              </a:solidFill>
            </a:endParaRPr>
          </a:p>
          <a:p>
            <a:endParaRPr lang="ru-RU" b="1" dirty="0" smtClean="0">
              <a:solidFill>
                <a:schemeClr val="bg2"/>
              </a:solidFill>
            </a:endParaRPr>
          </a:p>
          <a:p>
            <a:endParaRPr lang="ru-RU" b="1" dirty="0" smtClean="0">
              <a:solidFill>
                <a:schemeClr val="bg2"/>
              </a:solidFill>
            </a:endParaRPr>
          </a:p>
          <a:p>
            <a:endParaRPr lang="ru-RU" b="1" dirty="0" smtClean="0">
              <a:solidFill>
                <a:schemeClr val="bg2"/>
              </a:solidFill>
            </a:endParaRPr>
          </a:p>
          <a:p>
            <a:endParaRPr lang="ru-RU" b="1" dirty="0">
              <a:solidFill>
                <a:schemeClr val="bg2"/>
              </a:solidFill>
            </a:endParaRPr>
          </a:p>
        </p:txBody>
      </p:sp>
      <p:pic>
        <p:nvPicPr>
          <p:cNvPr id="10" name="Рисунок 9" descr="image-26-08-22-09-54-3.jpe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rcRect t="8142" b="8142"/>
          <a:stretch>
            <a:fillRect/>
          </a:stretch>
        </p:blipFill>
        <p:spPr>
          <a:xfrm>
            <a:off x="336000" y="189000"/>
            <a:ext cx="4486349" cy="65340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="" xmlns:p14="http://schemas.microsoft.com/office/powerpoint/2010/main" val="4045471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3899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Результаты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94000"/>
            <a:ext cx="12192000" cy="52629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14.03.2022 Создание рисунков в поддержку акции «Крымская весна»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17.03.2022 Передача гуманитарной помощи, рисунков  для беженцев ДНР И ЛНР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23.04.2022 Помощь хутору по уборке памятников, павшим воинам в ВОВ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22.08.2022  Создание фото –коллажа Всероссийской </a:t>
            </a:r>
            <a:r>
              <a:rPr lang="ru-RU" sz="2400" dirty="0" err="1" smtClean="0">
                <a:solidFill>
                  <a:srgbClr val="002060"/>
                </a:solidFill>
                <a:latin typeface="+mj-lt"/>
              </a:rPr>
              <a:t>акцияи</a:t>
            </a: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 ВООСВДД «Дети всей страны»  «Флаг у нас прекрасный»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26.08.2022  Концерт «Моя Россия» для пожилых людей ЦСО Багаевского района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29.08.2022 </a:t>
            </a:r>
            <a:r>
              <a:rPr lang="ru-RU" sz="2400" dirty="0" err="1" smtClean="0">
                <a:solidFill>
                  <a:srgbClr val="002060"/>
                </a:solidFill>
                <a:latin typeface="+mj-lt"/>
              </a:rPr>
              <a:t>Флеш-моб</a:t>
            </a: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 для замещающих семей Багаевского района  «Лето цвета неба!»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03.09.2022  Участие в акции «Мы выбираем мир!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17.09.2022  Концертное выступление на престольном празднике х.Кудинов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17.10.2022 – 28.10.2022 Организация  акции «Наша помощь бойцам» по изготовлению маскировочных сетей и писем поддержки  участникам СВО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Обучение 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воспитанников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добровольческой ( волонтерской) деятельности на платформе «Добро.</a:t>
            </a:r>
            <a:r>
              <a:rPr lang="en-US" sz="2400" dirty="0" err="1" smtClean="0">
                <a:solidFill>
                  <a:srgbClr val="002060"/>
                </a:solidFill>
              </a:rPr>
              <a:t>ru</a:t>
            </a:r>
            <a:r>
              <a:rPr lang="ru-RU" sz="2400" dirty="0" smtClean="0">
                <a:solidFill>
                  <a:srgbClr val="002060"/>
                </a:solidFill>
              </a:rPr>
              <a:t>»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3999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Место в системе воспитания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-3777534"/>
            <a:ext cx="220597" cy="801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380880" rIns="126960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2075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F2E12"/>
              </a:solidFill>
              <a:effectLst/>
              <a:latin typeface="Calibri Light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2075" algn="l"/>
              </a:tabLst>
            </a:pPr>
            <a:endParaRPr lang="ru-RU" sz="3200" dirty="0" smtClean="0">
              <a:solidFill>
                <a:srgbClr val="1F2E12"/>
              </a:solidFill>
              <a:latin typeface="Calibri Light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2075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F2E12"/>
              </a:solidFill>
              <a:effectLst/>
              <a:latin typeface="Calibri Light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2075" algn="l"/>
              </a:tabLst>
            </a:pPr>
            <a:endParaRPr lang="ru-RU" sz="3200" dirty="0" smtClean="0">
              <a:solidFill>
                <a:srgbClr val="1F2E12"/>
              </a:solidFill>
              <a:latin typeface="Calibri Light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2075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F2E12"/>
              </a:solidFill>
              <a:effectLst/>
              <a:latin typeface="Calibri Light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2075" algn="l"/>
              </a:tabLst>
            </a:pPr>
            <a:endParaRPr lang="ru-RU" sz="3200" dirty="0" smtClean="0">
              <a:solidFill>
                <a:srgbClr val="1F2E12"/>
              </a:solidFill>
              <a:latin typeface="Calibri Light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2075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F2E12"/>
              </a:solidFill>
              <a:effectLst/>
              <a:latin typeface="Calibri Light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2075" algn="l"/>
              </a:tabLst>
            </a:pPr>
            <a:endParaRPr lang="ru-RU" sz="3200" dirty="0" smtClean="0">
              <a:solidFill>
                <a:srgbClr val="1F2E12"/>
              </a:solidFill>
              <a:latin typeface="Calibri Light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2075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F2E12"/>
              </a:solidFill>
              <a:effectLst/>
              <a:latin typeface="Calibri Light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2075" algn="l"/>
              </a:tabLst>
            </a:pPr>
            <a:endParaRPr lang="ru-RU" sz="3200" dirty="0" smtClean="0">
              <a:solidFill>
                <a:srgbClr val="1F2E12"/>
              </a:solidFill>
              <a:latin typeface="Calibri Light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2075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F2E12"/>
              </a:solidFill>
              <a:effectLst/>
              <a:latin typeface="Calibri Light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2075" algn="l"/>
              </a:tabLst>
            </a:pPr>
            <a:endParaRPr lang="ru-RU" sz="3200" dirty="0" smtClean="0">
              <a:solidFill>
                <a:srgbClr val="1F2E12"/>
              </a:solidFill>
              <a:latin typeface="Calibri Light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2075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F2E12"/>
              </a:solidFill>
              <a:effectLst/>
              <a:latin typeface="Calibri Light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2075" algn="l"/>
              </a:tabLst>
            </a:pPr>
            <a:endParaRPr lang="ru-RU" sz="3200" dirty="0" smtClean="0">
              <a:solidFill>
                <a:srgbClr val="1F2E12"/>
              </a:solidFill>
              <a:latin typeface="Calibri Light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20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04000"/>
            <a:ext cx="11946000" cy="47089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632075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Calibri Light" charset="-52"/>
                <a:ea typeface="Times New Roman" pitchFamily="18" charset="0"/>
                <a:cs typeface="Times New Roman" pitchFamily="18" charset="0"/>
              </a:rPr>
              <a:t>Важные принципы и традиции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Calibri Light" charset="-52"/>
                <a:ea typeface="Calibri" pitchFamily="34" charset="0"/>
                <a:cs typeface="Calibri" pitchFamily="34" charset="0"/>
              </a:rPr>
              <a:t>воспитания в ГКУСО РО </a:t>
            </a:r>
            <a:r>
              <a:rPr lang="ru-RU" sz="2000" b="1" dirty="0" err="1" smtClean="0">
                <a:solidFill>
                  <a:srgbClr val="002060"/>
                </a:solidFill>
                <a:latin typeface="Calibri Light" charset="-52"/>
                <a:ea typeface="Calibri" pitchFamily="34" charset="0"/>
                <a:cs typeface="Calibri" pitchFamily="34" charset="0"/>
              </a:rPr>
              <a:t>Ёлкинском</a:t>
            </a:r>
            <a:r>
              <a:rPr lang="ru-RU" sz="2000" b="1" dirty="0" smtClean="0">
                <a:solidFill>
                  <a:srgbClr val="002060"/>
                </a:solidFill>
                <a:latin typeface="Calibri Light" charset="-52"/>
                <a:ea typeface="Calibri" pitchFamily="34" charset="0"/>
                <a:cs typeface="Calibri" pitchFamily="34" charset="0"/>
              </a:rPr>
              <a:t> центре помощи детям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632075" algn="l"/>
              </a:tabLs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632075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Segoe UI Symbol" pitchFamily="34" charset="0"/>
                <a:ea typeface="Calibri" pitchFamily="34" charset="0"/>
                <a:cs typeface="Arial" pitchFamily="34" charset="0"/>
              </a:rPr>
              <a:t>☺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неукоснительное соблюдение прав ребенка, соблюдение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632075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конфиденциальности информации о ребенке, приоритет безопасности ребенка при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нахождении в центре помощи детям;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632075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Segoe UI Symbol" pitchFamily="34" charset="0"/>
                <a:ea typeface="Calibri" pitchFamily="34" charset="0"/>
                <a:cs typeface="Arial" pitchFamily="34" charset="0"/>
              </a:rPr>
              <a:t>☺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ориентир на создание в центре помощи детям психологически комфортной среды для воспитанников;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632075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Segoe UI Symbol" pitchFamily="34" charset="0"/>
                <a:ea typeface="Calibri" pitchFamily="34" charset="0"/>
                <a:cs typeface="Arial" pitchFamily="34" charset="0"/>
              </a:rPr>
              <a:t>☺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признание  уникальности  личности. Построение отношений между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взрослыми и детьми на основе, доверия, сотрудничества, любви, доброжелательности,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уважения личности каждого ребенка;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632075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Segoe UI Symbol" pitchFamily="34" charset="0"/>
                <a:ea typeface="Calibri" pitchFamily="34" charset="0"/>
                <a:cs typeface="Arial" pitchFamily="34" charset="0"/>
              </a:rPr>
              <a:t>☺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опора на положительное в личности ребенка, вера педагогов в положительные результаты воспитания, подход к каждому ребенку с «оптимистической гипотезой»;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632075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Segoe UI Symbol" pitchFamily="34" charset="0"/>
                <a:ea typeface="Calibri" pitchFamily="34" charset="0"/>
                <a:cs typeface="Arial" pitchFamily="34" charset="0"/>
              </a:rPr>
              <a:t>☺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единство и взаимосвязь основных направлений развития личностной базовой культуры с учетом целостной природы ребенка, его уникальности, индивидуального своеобразия, создание единого семантического поля при реализации событийных практик, охватывающих всех воспитанников и коллектив центра помощи детям;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632075" algn="l"/>
              </a:tabLst>
            </a:pP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Заголовок 51">
            <a:extLst>
              <a:ext uri="{FF2B5EF4-FFF2-40B4-BE49-F238E27FC236}">
                <a16:creationId xmlns="" xmlns:a16="http://schemas.microsoft.com/office/drawing/2014/main" id="{862AE188-DBE6-43ED-9B17-6C4457E06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050" y="83779"/>
            <a:ext cx="10093853" cy="114151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Реализация воспитательной практики</a:t>
            </a:r>
            <a:endParaRPr lang="ru-RU" sz="3200" dirty="0"/>
          </a:p>
        </p:txBody>
      </p:sp>
      <p:pic>
        <p:nvPicPr>
          <p:cNvPr id="17" name="Рисунок 16" descr="image-19-10-22-05-16-150x15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61000" y="1134000"/>
            <a:ext cx="3960000" cy="5490000"/>
          </a:xfrm>
          <a:prstGeom prst="rect">
            <a:avLst/>
          </a:prstGeom>
        </p:spPr>
      </p:pic>
      <p:pic>
        <p:nvPicPr>
          <p:cNvPr id="18" name="Рисунок 17" descr="image-19-10-22-05-16-1-150x150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81000" y="999000"/>
            <a:ext cx="4005000" cy="5625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637136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D65700DF-C020-4475-A195-AAB8F5D3EBCD}"/>
              </a:ext>
            </a:extLst>
          </p:cNvPr>
          <p:cNvSpPr/>
          <p:nvPr/>
        </p:nvSpPr>
        <p:spPr>
          <a:xfrm>
            <a:off x="-14400" y="-19800"/>
            <a:ext cx="1461000" cy="6877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1C3F872B-93FD-494E-8019-646DC54C255D}"/>
              </a:ext>
            </a:extLst>
          </p:cNvPr>
          <p:cNvSpPr/>
          <p:nvPr/>
        </p:nvSpPr>
        <p:spPr>
          <a:xfrm>
            <a:off x="1461000" y="1224001"/>
            <a:ext cx="10080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 СМИ газета «Светлый путь» Багаевский район </a:t>
            </a:r>
            <a:r>
              <a:rPr lang="en-US" sz="2800" dirty="0" smtClean="0">
                <a:hlinkClick r:id="rId3"/>
              </a:rPr>
              <a:t>https://bagaevka-press.ru/nasha-pomoshh-bojczam-2/</a:t>
            </a:r>
            <a:endParaRPr lang="ru-RU" sz="2800" dirty="0" smtClean="0"/>
          </a:p>
          <a:p>
            <a:r>
              <a:rPr lang="ru-RU" sz="2800" dirty="0" smtClean="0"/>
              <a:t>2. Сайт ГКУСО РО </a:t>
            </a:r>
            <a:r>
              <a:rPr lang="ru-RU" sz="2800" dirty="0" err="1" smtClean="0"/>
              <a:t>Ёлкинского</a:t>
            </a:r>
            <a:r>
              <a:rPr lang="ru-RU" sz="2800" dirty="0" smtClean="0"/>
              <a:t> центра помощи детям </a:t>
            </a:r>
            <a:r>
              <a:rPr lang="en-US" sz="2800" dirty="0" smtClean="0">
                <a:hlinkClick r:id="rId4"/>
              </a:rPr>
              <a:t>http://csobagaevka.ru/_quot_den_dobryh_del._quot_</a:t>
            </a:r>
            <a:endParaRPr lang="ru-RU" sz="2800" dirty="0" smtClean="0"/>
          </a:p>
          <a:p>
            <a:r>
              <a:rPr lang="ru-RU" sz="2800" dirty="0" smtClean="0"/>
              <a:t>3. Телеграмм –канал Ольги </a:t>
            </a:r>
            <a:r>
              <a:rPr lang="ru-RU" sz="2800" dirty="0" err="1" smtClean="0"/>
              <a:t>кормухиной</a:t>
            </a:r>
            <a:r>
              <a:rPr lang="ru-RU" sz="2800" dirty="0" smtClean="0"/>
              <a:t> комментарий </a:t>
            </a:r>
            <a:r>
              <a:rPr lang="ru-RU" sz="2800" smtClean="0"/>
              <a:t>от 16.10.2022 </a:t>
            </a:r>
            <a:r>
              <a:rPr lang="en-US" sz="2800" dirty="0" smtClean="0">
                <a:hlinkClick r:id="rId5"/>
              </a:rPr>
              <a:t>https://t.me/olgakormukhina</a:t>
            </a:r>
            <a:endParaRPr lang="ru-RU" sz="2800" dirty="0" smtClean="0"/>
          </a:p>
          <a:p>
            <a:r>
              <a:rPr lang="ru-RU" sz="2800" dirty="0" smtClean="0"/>
              <a:t>4.Телеграмм канал группы «</a:t>
            </a:r>
            <a:r>
              <a:rPr lang="en-US" sz="2800" dirty="0" err="1" smtClean="0"/>
              <a:t>Zov</a:t>
            </a:r>
            <a:r>
              <a:rPr lang="en-US" sz="2800" dirty="0" smtClean="0"/>
              <a:t> –</a:t>
            </a:r>
            <a:r>
              <a:rPr lang="ru-RU" sz="2800" dirty="0" smtClean="0"/>
              <a:t>Ростов» от 18.10.2022 </a:t>
            </a:r>
            <a:r>
              <a:rPr lang="en-US" sz="2800" dirty="0" smtClean="0">
                <a:hlinkClick r:id="rId6"/>
              </a:rPr>
              <a:t>https://t.me/c/1853489128/864</a:t>
            </a:r>
            <a:endParaRPr lang="ru-RU" sz="2800" dirty="0" smtClean="0"/>
          </a:p>
          <a:p>
            <a:r>
              <a:rPr lang="ru-RU" sz="2800" dirty="0" smtClean="0"/>
              <a:t> 5. Чат –канал ЦПД группа директоров  центров помощи детям Ростовской области от 20.10.2022 </a:t>
            </a:r>
            <a:endParaRPr lang="ru-RU" sz="2800" dirty="0"/>
          </a:p>
        </p:txBody>
      </p:sp>
      <p:sp>
        <p:nvSpPr>
          <p:cNvPr id="52" name="Заголовок 51">
            <a:extLst>
              <a:ext uri="{FF2B5EF4-FFF2-40B4-BE49-F238E27FC236}">
                <a16:creationId xmlns="" xmlns:a16="http://schemas.microsoft.com/office/drawing/2014/main" id="{862AE188-DBE6-43ED-9B17-6C4457E06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050" y="83779"/>
            <a:ext cx="10093853" cy="114151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Ссылки на актуальную информацию 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6637136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9">
            <a:extLst>
              <a:ext uri="{FF2B5EF4-FFF2-40B4-BE49-F238E27FC236}">
                <a16:creationId xmlns="" xmlns:a16="http://schemas.microsoft.com/office/drawing/2014/main" id="{E893E3A9-6396-47AA-8648-E22DFF86D681}"/>
              </a:ext>
            </a:extLst>
          </p:cNvPr>
          <p:cNvSpPr txBox="1">
            <a:spLocks/>
          </p:cNvSpPr>
          <p:nvPr/>
        </p:nvSpPr>
        <p:spPr>
          <a:xfrm>
            <a:off x="160873" y="1307167"/>
            <a:ext cx="5665127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b="1" dirty="0">
                <a:solidFill>
                  <a:schemeClr val="accent1"/>
                </a:solidFill>
              </a:rPr>
              <a:t>СПАСИБО</a:t>
            </a:r>
          </a:p>
        </p:txBody>
      </p:sp>
      <p:sp>
        <p:nvSpPr>
          <p:cNvPr id="11" name="Текст 11">
            <a:extLst>
              <a:ext uri="{FF2B5EF4-FFF2-40B4-BE49-F238E27FC236}">
                <a16:creationId xmlns="" xmlns:a16="http://schemas.microsoft.com/office/drawing/2014/main" id="{2038F74A-EA8F-439E-9748-492716191358}"/>
              </a:ext>
            </a:extLst>
          </p:cNvPr>
          <p:cNvSpPr txBox="1">
            <a:spLocks/>
          </p:cNvSpPr>
          <p:nvPr/>
        </p:nvSpPr>
        <p:spPr>
          <a:xfrm>
            <a:off x="536820" y="2557844"/>
            <a:ext cx="3883104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600" dirty="0">
              <a:solidFill>
                <a:schemeClr val="accent1"/>
              </a:solidFill>
            </a:endParaRPr>
          </a:p>
        </p:txBody>
      </p:sp>
      <p:pic>
        <p:nvPicPr>
          <p:cNvPr id="10" name="Рисунок 9" descr="6.jpeg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/>
          <a:srcRect l="3813" r="3813"/>
          <a:stretch>
            <a:fillRect/>
          </a:stretch>
        </p:blipFill>
        <p:spPr>
          <a:xfrm>
            <a:off x="6051000" y="729000"/>
            <a:ext cx="5895000" cy="5580000"/>
          </a:xfrm>
        </p:spPr>
      </p:pic>
      <p:sp>
        <p:nvSpPr>
          <p:cNvPr id="12" name="Прямоугольник 11"/>
          <p:cNvSpPr/>
          <p:nvPr/>
        </p:nvSpPr>
        <p:spPr>
          <a:xfrm>
            <a:off x="381000" y="3244334"/>
            <a:ext cx="5490000" cy="25237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Официальная группа ВК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 ГКУСО РО </a:t>
            </a:r>
            <a:r>
              <a:rPr lang="ru-RU" sz="2800" dirty="0" err="1" smtClean="0">
                <a:solidFill>
                  <a:srgbClr val="002060"/>
                </a:solidFill>
              </a:rPr>
              <a:t>Ёлкинский</a:t>
            </a:r>
            <a:r>
              <a:rPr lang="ru-RU" sz="2800" dirty="0" smtClean="0">
                <a:solidFill>
                  <a:srgbClr val="002060"/>
                </a:solidFill>
              </a:rPr>
              <a:t> центр помощи детям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hlinkClick r:id="rId4"/>
              </a:rPr>
              <a:t>https://vk.com/p</a:t>
            </a:r>
            <a:r>
              <a:rPr lang="ru-RU" sz="2800" dirty="0" smtClean="0">
                <a:solidFill>
                  <a:srgbClr val="002060"/>
                </a:solidFill>
                <a:hlinkClick r:id="rId4"/>
              </a:rPr>
              <a:t>-</a:t>
            </a:r>
            <a:r>
              <a:rPr lang="en-US" sz="2800" dirty="0" smtClean="0">
                <a:solidFill>
                  <a:srgbClr val="002060"/>
                </a:solidFill>
                <a:hlinkClick r:id="rId4"/>
              </a:rPr>
              <a:t>ublic216247003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8-919-883-37-40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06949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471000" y="2799000"/>
          <a:ext cx="11385000" cy="369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6BCED08-0AA9-4AB6-BD1D-7CF742185677}"/>
              </a:ext>
            </a:extLst>
          </p:cNvPr>
          <p:cNvSpPr/>
          <p:nvPr/>
        </p:nvSpPr>
        <p:spPr>
          <a:xfrm>
            <a:off x="6961555" y="2603834"/>
            <a:ext cx="30122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1F97A0AA-EFC3-44AE-A04B-47051DE7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214500" cy="2574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/>
            </a:r>
            <a:br>
              <a:rPr lang="ru-RU" sz="2400" b="1" dirty="0" smtClean="0">
                <a:solidFill>
                  <a:schemeClr val="accent1"/>
                </a:solidFill>
              </a:rPr>
            </a:br>
            <a:r>
              <a:rPr lang="ru-RU" sz="2400" b="1" dirty="0" smtClean="0">
                <a:solidFill>
                  <a:schemeClr val="accent1"/>
                </a:solidFill>
              </a:rPr>
              <a:t/>
            </a:r>
            <a:br>
              <a:rPr lang="ru-RU" sz="2400" b="1" dirty="0" smtClean="0">
                <a:solidFill>
                  <a:schemeClr val="accent1"/>
                </a:solidFill>
              </a:rPr>
            </a:br>
            <a:r>
              <a:rPr lang="ru-RU" sz="2400" b="1" dirty="0" smtClean="0">
                <a:solidFill>
                  <a:schemeClr val="accent1"/>
                </a:solidFill>
              </a:rPr>
              <a:t/>
            </a:r>
            <a:br>
              <a:rPr lang="ru-RU" sz="2400" b="1" dirty="0" smtClean="0">
                <a:solidFill>
                  <a:schemeClr val="accent1"/>
                </a:solidFill>
              </a:rPr>
            </a:br>
            <a:r>
              <a:rPr lang="ru-RU" sz="2400" b="1" u="sng" dirty="0" smtClean="0">
                <a:solidFill>
                  <a:srgbClr val="002060"/>
                </a:solidFill>
              </a:rPr>
              <a:t> </a:t>
            </a:r>
            <a:r>
              <a:rPr lang="ru-RU" sz="3600" b="1" u="sng" dirty="0" smtClean="0">
                <a:solidFill>
                  <a:srgbClr val="002060"/>
                </a:solidFill>
              </a:rPr>
              <a:t>«Мы учимся помогать»</a:t>
            </a: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 включение в социальные активности 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детей –сирот и детей, оставшихся без попечения родителей, для развития социальных компетенций и успешной социализации в обществе 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74799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DEF6182C-7CDA-43DD-8536-C76D40EC7FA0}"/>
              </a:ext>
            </a:extLst>
          </p:cNvPr>
          <p:cNvSpPr/>
          <p:nvPr/>
        </p:nvSpPr>
        <p:spPr>
          <a:xfrm>
            <a:off x="246000" y="1674000"/>
            <a:ext cx="11385000" cy="48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52D4E8FC-759D-412C-BFC2-5B56266013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86000" y="4644000"/>
            <a:ext cx="702362" cy="70236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B20B888E-6FA0-4FAC-A555-4DC39C63F69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311405" y="4615456"/>
            <a:ext cx="702362" cy="70236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626EA88E-8E4A-4517-AB60-A8B36BEEE06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=""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6264716" y="4562818"/>
            <a:ext cx="702362" cy="702362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6BCED08-0AA9-4AB6-BD1D-7CF742185677}"/>
              </a:ext>
            </a:extLst>
          </p:cNvPr>
          <p:cNvSpPr/>
          <p:nvPr/>
        </p:nvSpPr>
        <p:spPr>
          <a:xfrm>
            <a:off x="6961555" y="2603834"/>
            <a:ext cx="30122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1F97A0AA-EFC3-44AE-A04B-47051DE7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214500" cy="2079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/>
            </a:r>
            <a:br>
              <a:rPr lang="ru-RU" sz="2400" b="1" dirty="0" smtClean="0">
                <a:solidFill>
                  <a:schemeClr val="accent1"/>
                </a:solidFill>
              </a:rPr>
            </a:br>
            <a:r>
              <a:rPr lang="ru-RU" sz="2400" b="1" dirty="0" smtClean="0">
                <a:solidFill>
                  <a:schemeClr val="accent1"/>
                </a:solidFill>
              </a:rPr>
              <a:t/>
            </a:r>
            <a:br>
              <a:rPr lang="ru-RU" sz="2400" b="1" dirty="0" smtClean="0">
                <a:solidFill>
                  <a:schemeClr val="accent1"/>
                </a:solidFill>
              </a:rPr>
            </a:br>
            <a:r>
              <a:rPr lang="ru-RU" sz="2400" b="1" dirty="0" smtClean="0">
                <a:solidFill>
                  <a:schemeClr val="accent1"/>
                </a:solidFill>
              </a:rPr>
              <a:t/>
            </a:r>
            <a:br>
              <a:rPr lang="ru-RU" sz="2400" b="1" dirty="0" smtClean="0">
                <a:solidFill>
                  <a:schemeClr val="accent1"/>
                </a:solidFill>
              </a:rPr>
            </a:br>
            <a:endParaRPr lang="ru-R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6096000" y="414000"/>
          <a:ext cx="5895000" cy="62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="" xmlns:p14="http://schemas.microsoft.com/office/powerpoint/2010/main" val="256498569"/>
              </p:ext>
            </p:extLst>
          </p:nvPr>
        </p:nvGraphicFramePr>
        <p:xfrm>
          <a:off x="561000" y="0"/>
          <a:ext cx="4365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="" xmlns:p14="http://schemas.microsoft.com/office/powerpoint/2010/main" val="36574799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7">
            <a:extLst>
              <a:ext uri="{FF2B5EF4-FFF2-40B4-BE49-F238E27FC236}">
                <a16:creationId xmlns="" xmlns:a16="http://schemas.microsoft.com/office/drawing/2014/main" id="{9FDFACBC-6419-482D-9A46-A3B99D740E72}"/>
              </a:ext>
            </a:extLst>
          </p:cNvPr>
          <p:cNvSpPr txBox="1">
            <a:spLocks/>
          </p:cNvSpPr>
          <p:nvPr/>
        </p:nvSpPr>
        <p:spPr>
          <a:xfrm>
            <a:off x="426000" y="189001"/>
            <a:ext cx="10927800" cy="15016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Цели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17" name="Рисунок 16" descr="image-22-08-22-11-09-3.jpe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rcRect t="22056" b="22056"/>
          <a:stretch>
            <a:fillRect/>
          </a:stretch>
        </p:blipFill>
        <p:spPr>
          <a:xfrm>
            <a:off x="201000" y="1224000"/>
            <a:ext cx="5670000" cy="54000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37C7F972-7817-4527-B037-2DEFD7E8EAEA}"/>
              </a:ext>
            </a:extLst>
          </p:cNvPr>
          <p:cNvSpPr/>
          <p:nvPr/>
        </p:nvSpPr>
        <p:spPr>
          <a:xfrm>
            <a:off x="5511000" y="1044000"/>
            <a:ext cx="6525000" cy="5625000"/>
          </a:xfrm>
          <a:prstGeom prst="rect">
            <a:avLst/>
          </a:prstGeom>
          <a:solidFill>
            <a:schemeClr val="accent5">
              <a:lumMod val="60000"/>
              <a:lumOff val="40000"/>
              <a:alpha val="6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Конструирование отношений « МИР ДЕТСТВА –МИР ВЗРОСЛОСТИ»  в событии</a:t>
            </a:r>
          </a:p>
          <a:p>
            <a:pPr marL="457200" indent="-457200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2. </a:t>
            </a:r>
            <a:r>
              <a:rPr lang="ru-RU" sz="2000" b="1" dirty="0" smtClean="0">
                <a:solidFill>
                  <a:srgbClr val="002060"/>
                </a:solidFill>
              </a:rPr>
              <a:t> Воспитание у детей чувства патриотизма, формирование гражданской ответственности, создание условий для формирования гражданско-патриотической культуры личности ребёнка через воспитательную деятельност</a:t>
            </a:r>
            <a:r>
              <a:rPr lang="ru-RU" sz="2400" b="1" dirty="0" smtClean="0">
                <a:solidFill>
                  <a:srgbClr val="002060"/>
                </a:solidFill>
              </a:rPr>
              <a:t>ь</a:t>
            </a:r>
            <a:r>
              <a:rPr lang="ru-RU" sz="2400" dirty="0" smtClean="0">
                <a:solidFill>
                  <a:srgbClr val="002060"/>
                </a:solidFill>
              </a:rPr>
              <a:t>. </a:t>
            </a:r>
            <a:endParaRPr lang="ru-RU" sz="2400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66501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00" y="1"/>
            <a:ext cx="11946000" cy="169068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Задачи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471000" y="1134000"/>
          <a:ext cx="11565000" cy="57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решение 8">
            <a:extLst>
              <a:ext uri="{FF2B5EF4-FFF2-40B4-BE49-F238E27FC236}">
                <a16:creationId xmlns="" xmlns:a16="http://schemas.microsoft.com/office/drawing/2014/main" id="{36D00F69-75EB-424F-B738-86CD45442AF4}"/>
              </a:ext>
            </a:extLst>
          </p:cNvPr>
          <p:cNvSpPr/>
          <p:nvPr/>
        </p:nvSpPr>
        <p:spPr>
          <a:xfrm>
            <a:off x="6321000" y="1404000"/>
            <a:ext cx="1485000" cy="1599231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решение 9">
            <a:extLst>
              <a:ext uri="{FF2B5EF4-FFF2-40B4-BE49-F238E27FC236}">
                <a16:creationId xmlns="" xmlns:a16="http://schemas.microsoft.com/office/drawing/2014/main" id="{38742A83-9EA0-4A7F-AF5C-96464284D566}"/>
              </a:ext>
            </a:extLst>
          </p:cNvPr>
          <p:cNvSpPr/>
          <p:nvPr/>
        </p:nvSpPr>
        <p:spPr>
          <a:xfrm>
            <a:off x="6321000" y="3273231"/>
            <a:ext cx="1485000" cy="1599231"/>
          </a:xfrm>
          <a:prstGeom prst="flowChartDecisi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решение 10">
            <a:extLst>
              <a:ext uri="{FF2B5EF4-FFF2-40B4-BE49-F238E27FC236}">
                <a16:creationId xmlns="" xmlns:a16="http://schemas.microsoft.com/office/drawing/2014/main" id="{90A28D59-8A44-4054-A70D-613FC272D557}"/>
              </a:ext>
            </a:extLst>
          </p:cNvPr>
          <p:cNvSpPr/>
          <p:nvPr/>
        </p:nvSpPr>
        <p:spPr>
          <a:xfrm>
            <a:off x="6321000" y="5142462"/>
            <a:ext cx="1485000" cy="1599231"/>
          </a:xfrm>
          <a:prstGeom prst="flowChartDecis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91D573D8-F176-448B-93AB-FB402132B523}"/>
              </a:ext>
            </a:extLst>
          </p:cNvPr>
          <p:cNvSpPr/>
          <p:nvPr/>
        </p:nvSpPr>
        <p:spPr>
          <a:xfrm>
            <a:off x="7986000" y="1629000"/>
            <a:ext cx="393225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Коллектив ГКУСО РО </a:t>
            </a:r>
            <a:r>
              <a:rPr lang="ru-RU" sz="2400" dirty="0" err="1" smtClean="0"/>
              <a:t>Ёлкинского</a:t>
            </a:r>
            <a:r>
              <a:rPr lang="ru-RU" sz="2400" dirty="0" smtClean="0"/>
              <a:t> центра помощи детям </a:t>
            </a:r>
            <a:endParaRPr lang="ru-RU" sz="2400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45D8DFA3-1653-4AC7-8144-55CA92E73217}"/>
              </a:ext>
            </a:extLst>
          </p:cNvPr>
          <p:cNvSpPr/>
          <p:nvPr/>
        </p:nvSpPr>
        <p:spPr>
          <a:xfrm>
            <a:off x="8031000" y="3429000"/>
            <a:ext cx="3932250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Воспитанники ГКУСО РО </a:t>
            </a:r>
            <a:r>
              <a:rPr lang="ru-RU" sz="2400" dirty="0" err="1" smtClean="0"/>
              <a:t>Ёлкинского</a:t>
            </a:r>
            <a:r>
              <a:rPr lang="ru-RU" sz="2400" dirty="0" smtClean="0"/>
              <a:t> центра помощи детям</a:t>
            </a:r>
          </a:p>
          <a:p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10E74415-A06C-4609-B1BD-4F79F4D3D33D}"/>
              </a:ext>
            </a:extLst>
          </p:cNvPr>
          <p:cNvSpPr/>
          <p:nvPr/>
        </p:nvSpPr>
        <p:spPr>
          <a:xfrm>
            <a:off x="7986000" y="5454000"/>
            <a:ext cx="393225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НКО, детские и общественные организации,  волонтеры, ОУ, ДОУ, ЦПД</a:t>
            </a:r>
            <a:endParaRPr lang="ru-RU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B3F26745-1E34-42A2-B98C-F434033FB06A}"/>
              </a:ext>
            </a:extLst>
          </p:cNvPr>
          <p:cNvSpPr txBox="1"/>
          <p:nvPr/>
        </p:nvSpPr>
        <p:spPr>
          <a:xfrm>
            <a:off x="6814874" y="1792972"/>
            <a:ext cx="497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FF7CD723-3E98-4F5B-83AE-5AE1D415D6E0}"/>
              </a:ext>
            </a:extLst>
          </p:cNvPr>
          <p:cNvSpPr txBox="1"/>
          <p:nvPr/>
        </p:nvSpPr>
        <p:spPr>
          <a:xfrm>
            <a:off x="6814873" y="3657347"/>
            <a:ext cx="497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2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F2828FFC-22DD-42DD-A1DD-1E9E0251233F}"/>
              </a:ext>
            </a:extLst>
          </p:cNvPr>
          <p:cNvSpPr txBox="1"/>
          <p:nvPr/>
        </p:nvSpPr>
        <p:spPr>
          <a:xfrm>
            <a:off x="6814872" y="5521722"/>
            <a:ext cx="497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3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3" name="Заголовок 17">
            <a:extLst>
              <a:ext uri="{FF2B5EF4-FFF2-40B4-BE49-F238E27FC236}">
                <a16:creationId xmlns="" xmlns:a16="http://schemas.microsoft.com/office/drawing/2014/main" id="{93CAE8A1-5702-4CA2-90A6-1F3DF1C5A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387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Участники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24" name="Рисунок 23" descr="image-13-07-22-07-38-4.jpeg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/>
          <a:srcRect l="3734" r="3734"/>
          <a:stretch>
            <a:fillRect/>
          </a:stretch>
        </p:blipFill>
        <p:spPr>
          <a:xfrm>
            <a:off x="516000" y="1539000"/>
            <a:ext cx="5220000" cy="4725000"/>
          </a:xfrm>
        </p:spPr>
      </p:pic>
    </p:spTree>
    <p:extLst>
      <p:ext uri="{BB962C8B-B14F-4D97-AF65-F5344CB8AC3E}">
        <p14:creationId xmlns="" xmlns:p14="http://schemas.microsoft.com/office/powerpoint/2010/main" val="13104371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7">
            <a:extLst>
              <a:ext uri="{FF2B5EF4-FFF2-40B4-BE49-F238E27FC236}">
                <a16:creationId xmlns="" xmlns:a16="http://schemas.microsoft.com/office/drawing/2014/main" id="{A5D74007-E5AE-44D1-B979-130CA5006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0" y="1"/>
            <a:ext cx="11790000" cy="144899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Оригинальная идея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E1081748-0063-4E05-A6BF-5FCAA6BA4C09}"/>
              </a:ext>
            </a:extLst>
          </p:cNvPr>
          <p:cNvSpPr/>
          <p:nvPr/>
        </p:nvSpPr>
        <p:spPr>
          <a:xfrm>
            <a:off x="3832842" y="2664000"/>
            <a:ext cx="1286315" cy="1083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extLst>
              <a:ext uri="{FF2B5EF4-FFF2-40B4-BE49-F238E27FC236}">
                <a16:creationId xmlns="" xmlns:a16="http://schemas.microsoft.com/office/drawing/2014/main" id="{20DE24B7-DD08-44CA-A32F-E719FEC42D57}"/>
              </a:ext>
            </a:extLst>
          </p:cNvPr>
          <p:cNvSpPr/>
          <p:nvPr/>
        </p:nvSpPr>
        <p:spPr>
          <a:xfrm>
            <a:off x="7072845" y="2664000"/>
            <a:ext cx="1286315" cy="1083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966000" y="4140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635250" y="-2294223"/>
            <a:ext cx="184731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F2E12"/>
              </a:solidFill>
              <a:effectLst/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1F2E12"/>
              </a:solidFill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F2E12"/>
              </a:solidFill>
              <a:effectLst/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1F2E12"/>
              </a:solidFill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F2E12"/>
              </a:solidFill>
              <a:effectLst/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1F2E12"/>
              </a:solidFill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F2E12"/>
              </a:solidFill>
              <a:effectLst/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1F2E12"/>
              </a:solidFill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F2E12"/>
              </a:solidFill>
              <a:effectLst/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1F2E12"/>
              </a:solidFill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F2E12"/>
              </a:solidFill>
              <a:effectLst/>
              <a:latin typeface="Calibri Light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image-19-10-22-05-16-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81000" y="1044000"/>
            <a:ext cx="7785000" cy="5624999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="" xmlns:p14="http://schemas.microsoft.com/office/powerpoint/2010/main" val="25422051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899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    </a:t>
            </a:r>
            <a:r>
              <a:rPr lang="ru-RU" sz="3600" b="1" dirty="0" err="1" smtClean="0">
                <a:solidFill>
                  <a:srgbClr val="002060"/>
                </a:solidFill>
              </a:rPr>
              <a:t>Ценостно</a:t>
            </a:r>
            <a:r>
              <a:rPr lang="ru-RU" sz="3600" b="1" dirty="0" smtClean="0">
                <a:solidFill>
                  <a:srgbClr val="002060"/>
                </a:solidFill>
              </a:rPr>
              <a:t> –смысловое наполнение</a:t>
            </a:r>
            <a:endParaRPr lang="ru-RU" sz="36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291000" y="864000"/>
          <a:ext cx="11700000" cy="599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7">
            <a:extLst>
              <a:ext uri="{FF2B5EF4-FFF2-40B4-BE49-F238E27FC236}">
                <a16:creationId xmlns="" xmlns:a16="http://schemas.microsoft.com/office/drawing/2014/main" id="{A5D74007-E5AE-44D1-B979-130CA5006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0" y="1"/>
            <a:ext cx="11790000" cy="9539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Основные этапы реализации</a:t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b="1" dirty="0">
              <a:solidFill>
                <a:schemeClr val="accent1"/>
              </a:solidFill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="" xmlns:p14="http://schemas.microsoft.com/office/powerpoint/2010/main" val="1036547558"/>
              </p:ext>
            </p:extLst>
          </p:nvPr>
        </p:nvGraphicFramePr>
        <p:xfrm>
          <a:off x="336000" y="639000"/>
          <a:ext cx="11430000" cy="621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2790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635250" y="-2294223"/>
            <a:ext cx="184731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F2E12"/>
              </a:solidFill>
              <a:effectLst/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1F2E12"/>
              </a:solidFill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F2E12"/>
              </a:solidFill>
              <a:effectLst/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1F2E12"/>
              </a:solidFill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F2E12"/>
              </a:solidFill>
              <a:effectLst/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1F2E12"/>
              </a:solidFill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F2E12"/>
              </a:solidFill>
              <a:effectLst/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1F2E12"/>
              </a:solidFill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F2E12"/>
              </a:solidFill>
              <a:effectLst/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1F2E12"/>
              </a:solidFill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F2E12"/>
              </a:solidFill>
              <a:effectLst/>
              <a:latin typeface="Calibri Light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22051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5976322a44a97ac26d815ee62557e8e28e4d658"/>
</p:tagLst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717</Words>
  <Application>Microsoft Office PowerPoint</Application>
  <PresentationFormat>Произвольный</PresentationFormat>
  <Paragraphs>145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ГОСУДАРСТВЕННОЕ  КАЗЕННОЕ УЧРЕЖДЕНИЕ СОЦИАЛЬНОГО ОБСЛУЖИВАНИЯ РОСТОВСКОЙ ОБЛАСТИ ЦЕНТР ПОМОЩИ ДЕТЯМ, ОСТАВШИМСЯ БЕЗ ПОПЕЧЕНИЯ РОДИТЕЛЕЙ, "ЁЛКИНСКИЙ ЦЕНТР ПОМОЩИ ДЕТЯМ« ул. Тимирязева 1, х. Ёлкин  Багаевский р-н  Ростовская  обл. 346621 тел. 8(86357)41536   Е-mail dd_elkin@rostobr.ru </vt:lpstr>
      <vt:lpstr>    «Мы учимся помогать»  включение в социальные активности  детей –сирот и детей, оставшихся без попечения родителей, для развития социальных компетенций и успешной социализации в обществе  </vt:lpstr>
      <vt:lpstr>   </vt:lpstr>
      <vt:lpstr>Слайд 4</vt:lpstr>
      <vt:lpstr>Задачи</vt:lpstr>
      <vt:lpstr>Участники</vt:lpstr>
      <vt:lpstr>Оригинальная идея</vt:lpstr>
      <vt:lpstr>     Ценостно –смысловое наполнение</vt:lpstr>
      <vt:lpstr>Основные этапы реализации </vt:lpstr>
      <vt:lpstr>Результаты</vt:lpstr>
      <vt:lpstr>Место в системе воспитания </vt:lpstr>
      <vt:lpstr>Реализация воспитательной практики</vt:lpstr>
      <vt:lpstr>Ссылки на актуальную информацию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Veronika</cp:lastModifiedBy>
  <cp:revision>167</cp:revision>
  <dcterms:created xsi:type="dcterms:W3CDTF">2020-07-14T14:01:38Z</dcterms:created>
  <dcterms:modified xsi:type="dcterms:W3CDTF">2022-12-15T14:41:13Z</dcterms:modified>
</cp:coreProperties>
</file>